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3"/>
  </p:notesMasterIdLst>
  <p:handoutMasterIdLst>
    <p:handoutMasterId r:id="rId44"/>
  </p:handoutMasterIdLst>
  <p:sldIdLst>
    <p:sldId id="303" r:id="rId5"/>
    <p:sldId id="705" r:id="rId6"/>
    <p:sldId id="706" r:id="rId7"/>
    <p:sldId id="874" r:id="rId8"/>
    <p:sldId id="876" r:id="rId9"/>
    <p:sldId id="901" r:id="rId10"/>
    <p:sldId id="906" r:id="rId11"/>
    <p:sldId id="709" r:id="rId12"/>
    <p:sldId id="713" r:id="rId13"/>
    <p:sldId id="969" r:id="rId14"/>
    <p:sldId id="987" r:id="rId15"/>
    <p:sldId id="925" r:id="rId16"/>
    <p:sldId id="968" r:id="rId17"/>
    <p:sldId id="955" r:id="rId18"/>
    <p:sldId id="956" r:id="rId19"/>
    <p:sldId id="971" r:id="rId20"/>
    <p:sldId id="973" r:id="rId21"/>
    <p:sldId id="974" r:id="rId22"/>
    <p:sldId id="975" r:id="rId23"/>
    <p:sldId id="916" r:id="rId24"/>
    <p:sldId id="918" r:id="rId25"/>
    <p:sldId id="972" r:id="rId26"/>
    <p:sldId id="976" r:id="rId27"/>
    <p:sldId id="988" r:id="rId28"/>
    <p:sldId id="989" r:id="rId29"/>
    <p:sldId id="926" r:id="rId30"/>
    <p:sldId id="928" r:id="rId31"/>
    <p:sldId id="936" r:id="rId32"/>
    <p:sldId id="977" r:id="rId33"/>
    <p:sldId id="953" r:id="rId34"/>
    <p:sldId id="954" r:id="rId35"/>
    <p:sldId id="978" r:id="rId36"/>
    <p:sldId id="991" r:id="rId37"/>
    <p:sldId id="984" r:id="rId38"/>
    <p:sldId id="985" r:id="rId39"/>
    <p:sldId id="933" r:id="rId40"/>
    <p:sldId id="986" r:id="rId41"/>
    <p:sldId id="735" r:id="rId42"/>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56" autoAdjust="0"/>
    <p:restoredTop sz="96370" autoAdjust="0"/>
  </p:normalViewPr>
  <p:slideViewPr>
    <p:cSldViewPr snapToGrid="0">
      <p:cViewPr varScale="1">
        <p:scale>
          <a:sx n="112" d="100"/>
          <a:sy n="112" d="100"/>
        </p:scale>
        <p:origin x="114" y="420"/>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3/16/2023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3/16/2023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36</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099186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#99</a:t>
            </a:r>
          </a:p>
          <a:p>
            <a:pPr eaLnBrk="1" hangingPunct="1">
              <a:defRPr/>
            </a:pPr>
            <a:r>
              <a:rPr lang="en-US" altLang="en-US" sz="1200" b="1" dirty="0">
                <a:latin typeface="Arial "/>
              </a:rPr>
              <a:t>21-24 March 2023, Rotterdam, The Netherlands</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SP-230310</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SA#99, 21-24 March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250.zip" TargetMode="External"/><Relationship Id="rId7" Type="http://schemas.openxmlformats.org/officeDocument/2006/relationships/hyperlink" Target="https://www.3gpp.org/ftp/TSG_SA/TSG_SA/TSGS_99_Rotterdam_2023-03/Docs/SP-230256.zip" TargetMode="External"/><Relationship Id="rId2" Type="http://schemas.openxmlformats.org/officeDocument/2006/relationships/hyperlink" Target="https://www.3gpp.org/ftp/TSG_SA/TSG_SA/TSGS_99_Rotterdam_2023-03/Docs/SP-23024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9_Rotterdam_2023-03/Docs/SP-230255.zip" TargetMode="External"/><Relationship Id="rId5" Type="http://schemas.openxmlformats.org/officeDocument/2006/relationships/hyperlink" Target="https://www.3gpp.org/ftp/TSG_SA/TSG_SA/TSGS_99_Rotterdam_2023-03/Docs/SP-230254.zip" TargetMode="External"/><Relationship Id="rId4" Type="http://schemas.openxmlformats.org/officeDocument/2006/relationships/hyperlink" Target="https://www.3gpp.org/ftp/TSG_SA/TSG_SA/TSGS_99_Rotterdam_2023-03/Docs/SP-230253.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258.zip" TargetMode="External"/><Relationship Id="rId2" Type="http://schemas.openxmlformats.org/officeDocument/2006/relationships/hyperlink" Target="https://www.3gpp.org/ftp/TSG_SA/TSG_SA/TSGS_99_Rotterdam_2023-03/Docs/SP-230257.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9_Rotterdam_2023-03/Docs/SP-230263.zip" TargetMode="External"/><Relationship Id="rId5" Type="http://schemas.openxmlformats.org/officeDocument/2006/relationships/hyperlink" Target="https://www.3gpp.org/ftp/TSG_SA/TSG_SA/TSGS_99_Rotterdam_2023-03/Docs/SP-230262.zip" TargetMode="External"/><Relationship Id="rId4" Type="http://schemas.openxmlformats.org/officeDocument/2006/relationships/hyperlink" Target="https://www.3gpp.org/ftp/TSG_SA/TSG_SA/TSGS_99_Rotterdam_2023-03/Docs/SP-230261.zip"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20613.zip" TargetMode="External"/><Relationship Id="rId13" Type="http://schemas.openxmlformats.org/officeDocument/2006/relationships/hyperlink" Target="https://www.3gpp.org/ftp/Information/WI_Sheet/SP-220667.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Information/WI_Sheet/SP-220685.zip" TargetMode="External"/><Relationship Id="rId12" Type="http://schemas.openxmlformats.org/officeDocument/2006/relationships/hyperlink" Target="https://www.3gpp.org/ftp/Information/WI_Sheet/SP-221033.zip" TargetMode="External"/><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72.zip" TargetMode="External"/><Relationship Id="rId11" Type="http://schemas.openxmlformats.org/officeDocument/2006/relationships/hyperlink" Target="https://www.3gpp.org/ftp/Information/WI_Sheet/SP-220610.zip" TargetMode="External"/><Relationship Id="rId5" Type="http://schemas.openxmlformats.org/officeDocument/2006/relationships/hyperlink" Target="https://www.3gpp.org/ftp/TSG_SA/TSG_SA/TSGS_99_Rotterdam_2023-03/Docs/SP-230165.zip" TargetMode="External"/><Relationship Id="rId15" Type="http://schemas.openxmlformats.org/officeDocument/2006/relationships/hyperlink" Target="https://www.3gpp.org/ftp/Information/WI_Sheet/SP-221346.zip" TargetMode="External"/><Relationship Id="rId10" Type="http://schemas.openxmlformats.org/officeDocument/2006/relationships/hyperlink" Target="https://www.3gpp.org/ftp/Information/WI_Sheet/SP-220608.zip" TargetMode="External"/><Relationship Id="rId4" Type="http://schemas.openxmlformats.org/officeDocument/2006/relationships/hyperlink" Target="https://www.3gpp.org/ftp/Information/WI_Sheet/SP-220668.zip" TargetMode="External"/><Relationship Id="rId9" Type="http://schemas.openxmlformats.org/officeDocument/2006/relationships/hyperlink" Target="https://www.3gpp.org/ftp/Information/WI_Sheet/SP-190040.zip" TargetMode="External"/><Relationship Id="rId14" Type="http://schemas.openxmlformats.org/officeDocument/2006/relationships/hyperlink" Target="https://www.3gpp.org/ftp/TSG_SA/TSG_SA/TSGS_99_Rotterdam_2023-03/Docs/SP-230164.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260.zip" TargetMode="External"/><Relationship Id="rId2" Type="http://schemas.openxmlformats.org/officeDocument/2006/relationships/hyperlink" Target="https://www.3gpp.org/ftp/TSG_SA/TSG_SA/TSGS_99_Rotterdam_2023-03/Docs/SP-230259.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9_Rotterdam_2023-03/Docs/SP-230264.zip"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Information/WI_Sheet/SP-220242.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20668.zip" TargetMode="External"/><Relationship Id="rId2" Type="http://schemas.openxmlformats.org/officeDocument/2006/relationships/hyperlink" Target="https://www.3gpp.org/ftp/TSG_SA/TSG_SA/TSGS_99_Rotterdam_2023-03/Docs/SP-230165.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Information/WI_Sheet/SP-220672.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Information/WI_Sheet/SP-220685.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Information/WI_Sheet/SP-22061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Information/WI_Sheet/SP-190040.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Information/WI_Sheet/SP-220608.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Information/WI_Sheet/SP-220610.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4.zip" TargetMode="External"/><Relationship Id="rId2" Type="http://schemas.openxmlformats.org/officeDocument/2006/relationships/hyperlink" Target="https://www.3gpp.org/ftp/TSG_SA/TSG_SA/TSGS_99_Rotterdam_2023-03/Docs/SP-230252.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0667.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21033.zip" TargetMode="External"/><Relationship Id="rId2" Type="http://schemas.openxmlformats.org/officeDocument/2006/relationships/hyperlink" Target="https://www.3gpp.org/ftp/TSG_SA/TSG_SA/TSGS_99_Rotterdam_2023-03/Docs/SP-230251.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Information/WI_Sheet/SP-221346.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Information/WI_Sheet/SP-221330.zip" TargetMode="External"/><Relationship Id="rId3" Type="http://schemas.openxmlformats.org/officeDocument/2006/relationships/hyperlink" Target="https://www.3gpp.org/ftp/Information/WI_Sheet/SP-220328.zip" TargetMode="External"/><Relationship Id="rId7" Type="http://schemas.openxmlformats.org/officeDocument/2006/relationships/hyperlink" Target="https://www.3gpp.org/ftp/Information/WI_Sheet/SP-220708.zip" TargetMode="External"/><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240.zip" TargetMode="External"/><Relationship Id="rId5" Type="http://schemas.openxmlformats.org/officeDocument/2006/relationships/hyperlink" Target="https://www.3gpp.org/ftp/Information/WI_Sheet/SP-220239.zip" TargetMode="External"/><Relationship Id="rId10" Type="http://schemas.openxmlformats.org/officeDocument/2006/relationships/hyperlink" Target="https://www.3gpp.org/ftp/Information/WI_Sheet/SP-211338.zip" TargetMode="External"/><Relationship Id="rId4" Type="http://schemas.openxmlformats.org/officeDocument/2006/relationships/hyperlink" Target="https://www.3gpp.org/ftp/Information/WI_Sheet/SP-220675.zip" TargetMode="External"/><Relationship Id="rId9" Type="http://schemas.openxmlformats.org/officeDocument/2006/relationships/hyperlink" Target="https://www.3gpp.org/ftp/Information/WI_Sheet/SP-220617.zip"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Information/WI_Sheet/SP-220675.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20239.zip" TargetMode="External"/><Relationship Id="rId2" Type="http://schemas.openxmlformats.org/officeDocument/2006/relationships/hyperlink" Target="https://www.3gpp.org/ftp/TSG_SA/TSG_SA/TSGS_99_Rotterdam_2023-03/Docs/SP-230166.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Information/WI_Sheet/SP-220240.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2070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7.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7.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SA#99</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1/2</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GB" sz="2000" u="sng" dirty="0">
                <a:solidFill>
                  <a:srgbClr val="0000FF"/>
                </a:solidFill>
                <a:effectLst/>
                <a:ea typeface="Times New Roman" panose="02020603050405020304" pitchFamily="18" charset="0"/>
                <a:cs typeface="Times New Roman" panose="02020603050405020304" pitchFamily="18" charset="0"/>
                <a:hlinkClick r:id="rId2"/>
              </a:rPr>
              <a:t>SP-230249</a:t>
            </a:r>
            <a:r>
              <a:rPr lang="en-US" sz="2000" dirty="0">
                <a:solidFill>
                  <a:srgbClr val="000000"/>
                </a:solidFill>
              </a:rPr>
              <a:t>: CR Pack on WIs </a:t>
            </a:r>
            <a:r>
              <a:rPr lang="en-US" sz="2000" dirty="0" err="1">
                <a:solidFill>
                  <a:srgbClr val="000000"/>
                </a:solidFill>
              </a:rPr>
              <a:t>eDASH</a:t>
            </a:r>
            <a:r>
              <a:rPr lang="en-US" sz="2000" dirty="0">
                <a:solidFill>
                  <a:srgbClr val="000000"/>
                </a:solidFill>
              </a:rPr>
              <a:t>, QOED</a:t>
            </a:r>
          </a:p>
          <a:p>
            <a:pPr lvl="1"/>
            <a:r>
              <a:rPr lang="en-US" sz="1600" dirty="0">
                <a:solidFill>
                  <a:srgbClr val="000000"/>
                </a:solidFill>
              </a:rPr>
              <a:t>CR TS 26.247 (DASH) on Corrections to DASH quality metric and </a:t>
            </a:r>
            <a:r>
              <a:rPr lang="en-US" sz="1600" dirty="0" err="1">
                <a:solidFill>
                  <a:srgbClr val="000000"/>
                </a:solidFill>
              </a:rPr>
              <a:t>QoE</a:t>
            </a:r>
            <a:r>
              <a:rPr lang="en-US" sz="1600" dirty="0">
                <a:solidFill>
                  <a:srgbClr val="000000"/>
                </a:solidFill>
              </a:rPr>
              <a:t> configuration and reporting</a:t>
            </a:r>
          </a:p>
          <a:p>
            <a:r>
              <a:rPr lang="en-US" sz="2000" dirty="0">
                <a:solidFill>
                  <a:srgbClr val="000000"/>
                </a:solidFill>
                <a:hlinkClick r:id="rId3"/>
              </a:rPr>
              <a:t>SP-230250</a:t>
            </a:r>
            <a:r>
              <a:rPr lang="en-US" sz="2000" dirty="0">
                <a:solidFill>
                  <a:srgbClr val="000000"/>
                </a:solidFill>
              </a:rPr>
              <a:t>: CR Pack on QOED</a:t>
            </a:r>
          </a:p>
          <a:p>
            <a:pPr lvl="1"/>
            <a:r>
              <a:rPr lang="en-US" sz="1600" dirty="0">
                <a:solidFill>
                  <a:srgbClr val="000000"/>
                </a:solidFill>
              </a:rPr>
              <a:t>CR TS 26.114 (MTSI) on Corrections to </a:t>
            </a:r>
            <a:r>
              <a:rPr lang="en-US" sz="1600" dirty="0" err="1">
                <a:solidFill>
                  <a:srgbClr val="000000"/>
                </a:solidFill>
              </a:rPr>
              <a:t>QoE</a:t>
            </a:r>
            <a:r>
              <a:rPr lang="en-US" sz="1600" dirty="0">
                <a:solidFill>
                  <a:srgbClr val="000000"/>
                </a:solidFill>
              </a:rPr>
              <a:t> configuration and reporting</a:t>
            </a:r>
          </a:p>
          <a:p>
            <a:r>
              <a:rPr lang="en-US" sz="2000" dirty="0">
                <a:hlinkClick r:id="rId4"/>
              </a:rPr>
              <a:t>SP-230253</a:t>
            </a:r>
            <a:r>
              <a:rPr lang="en-US" sz="2000" dirty="0"/>
              <a:t>: CR Pack on WI 5GMS3</a:t>
            </a:r>
          </a:p>
          <a:p>
            <a:pPr lvl="1"/>
            <a:r>
              <a:rPr lang="en-US" sz="1600" dirty="0"/>
              <a:t>CR TS 26.512 (5G Media Streaming Protocols) corrections</a:t>
            </a:r>
          </a:p>
          <a:p>
            <a:r>
              <a:rPr lang="en-US" sz="2000" dirty="0">
                <a:hlinkClick r:id="rId5"/>
              </a:rPr>
              <a:t>SP-230254</a:t>
            </a:r>
            <a:r>
              <a:rPr lang="en-US" sz="2000" dirty="0"/>
              <a:t>: CR Pack on WI 5MBP3</a:t>
            </a:r>
          </a:p>
          <a:p>
            <a:pPr lvl="1"/>
            <a:r>
              <a:rPr lang="en-US" sz="1600" dirty="0"/>
              <a:t>CR TS 26.517 (MBS Protocols and formats) corrections on headings and terms</a:t>
            </a:r>
          </a:p>
          <a:p>
            <a:r>
              <a:rPr lang="en-US" sz="2000" dirty="0">
                <a:hlinkClick r:id="rId6"/>
              </a:rPr>
              <a:t>SP-230255</a:t>
            </a:r>
            <a:r>
              <a:rPr lang="en-US" sz="2000" dirty="0"/>
              <a:t>: CR Pack on WI 5MBUSA</a:t>
            </a:r>
          </a:p>
          <a:p>
            <a:pPr lvl="1"/>
            <a:r>
              <a:rPr lang="en-US" sz="1600" dirty="0"/>
              <a:t>CR TS 26.501 (5G Media streaming Stage 2) Correction of metrics reporting for </a:t>
            </a:r>
            <a:r>
              <a:rPr lang="en-US" sz="1600" dirty="0" err="1"/>
              <a:t>eMBMS</a:t>
            </a:r>
            <a:endParaRPr lang="en-US" sz="1600" dirty="0"/>
          </a:p>
          <a:p>
            <a:pPr lvl="1"/>
            <a:r>
              <a:rPr lang="en-US" sz="1600" dirty="0"/>
              <a:t>CRs TS 26.502 (MBS Stage 2) on Corrections to MBS Architecture and User Service Announcement Procedures; Modifications to reference architecture; Corrections to domain model and procedures</a:t>
            </a:r>
          </a:p>
          <a:p>
            <a:r>
              <a:rPr lang="en-US" sz="2000" dirty="0">
                <a:hlinkClick r:id="rId7"/>
              </a:rPr>
              <a:t>SP-230256</a:t>
            </a:r>
            <a:r>
              <a:rPr lang="en-US" sz="2000" dirty="0"/>
              <a:t>: CR Pack on WI AE_enTV-S4, TEI17</a:t>
            </a:r>
          </a:p>
          <a:p>
            <a:pPr lvl="1"/>
            <a:r>
              <a:rPr lang="en-US" sz="1600" dirty="0"/>
              <a:t>CR TS 26.346 (MBMS) on support of ETSI TS 103 720 second version</a:t>
            </a:r>
          </a:p>
          <a:p>
            <a:pPr lvl="1"/>
            <a:endParaRPr lang="en-US" sz="1600" dirty="0"/>
          </a:p>
        </p:txBody>
      </p:sp>
    </p:spTree>
    <p:extLst>
      <p:ext uri="{BB962C8B-B14F-4D97-AF65-F5344CB8AC3E}">
        <p14:creationId xmlns:p14="http://schemas.microsoft.com/office/powerpoint/2010/main" val="2317607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 2/2</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dirty="0">
                <a:hlinkClick r:id="rId2"/>
              </a:rPr>
              <a:t>SP-230257</a:t>
            </a:r>
            <a:r>
              <a:rPr lang="en-US" sz="2000" dirty="0"/>
              <a:t>: CR Pack on WI AMRWB</a:t>
            </a:r>
          </a:p>
          <a:p>
            <a:pPr lvl="1"/>
            <a:r>
              <a:rPr lang="en-US" sz="1600" dirty="0"/>
              <a:t>CR TS 26.173 (AMR-WB c-code) on correction of a saturation issue in the AMR-WB fixed-point codec</a:t>
            </a:r>
          </a:p>
          <a:p>
            <a:pPr lvl="1"/>
            <a:r>
              <a:rPr lang="en-US" sz="1600" dirty="0"/>
              <a:t>CR TS 26.174 (AMR-WB test vectors) on update of test vectors as a result of correction of a saturation issue in the AMR-WB fixed-point codec (c4t64fx.c)</a:t>
            </a:r>
          </a:p>
          <a:p>
            <a:r>
              <a:rPr lang="en-US" sz="2000" dirty="0">
                <a:hlinkClick r:id="rId3"/>
              </a:rPr>
              <a:t>SP-230258</a:t>
            </a:r>
            <a:r>
              <a:rPr lang="en-US" sz="2000" dirty="0"/>
              <a:t>: CR Pack on WI ART_LTE-UED, TEI17</a:t>
            </a:r>
          </a:p>
          <a:p>
            <a:pPr lvl="1"/>
            <a:r>
              <a:rPr lang="en-US" sz="1600" dirty="0"/>
              <a:t>CR TS 26.132 (terminal acoustic test) on Missing clause of determining one-way delays of LTE radio network simulators</a:t>
            </a:r>
          </a:p>
          <a:p>
            <a:r>
              <a:rPr lang="en-US" sz="2000" dirty="0">
                <a:hlinkClick r:id="rId4"/>
              </a:rPr>
              <a:t>SP-230261</a:t>
            </a:r>
            <a:r>
              <a:rPr lang="en-US" sz="2000" dirty="0"/>
              <a:t>: CR Pack on WI ITT4RT</a:t>
            </a:r>
          </a:p>
          <a:p>
            <a:pPr lvl="1"/>
            <a:r>
              <a:rPr lang="en-US" sz="1600" dirty="0"/>
              <a:t>CRs TS 26.114 (MTSI) on registration of SDP attributes for ITT4RT; IANA registration of RTCP feedback for Viewport</a:t>
            </a:r>
          </a:p>
          <a:p>
            <a:r>
              <a:rPr lang="en-US" sz="2000" dirty="0">
                <a:hlinkClick r:id="rId5"/>
              </a:rPr>
              <a:t>SP-230262</a:t>
            </a:r>
            <a:r>
              <a:rPr lang="en-US" sz="2000" dirty="0"/>
              <a:t>: CR Pack on WI </a:t>
            </a:r>
            <a:r>
              <a:rPr lang="en-US" sz="2000" dirty="0" err="1"/>
              <a:t>NR_QoE</a:t>
            </a:r>
            <a:r>
              <a:rPr lang="en-US" sz="2000" dirty="0"/>
              <a:t>-Core</a:t>
            </a:r>
          </a:p>
          <a:p>
            <a:pPr lvl="1"/>
            <a:r>
              <a:rPr lang="en-US" sz="1600" dirty="0"/>
              <a:t>CR TS 26.247 (DASH) on Corrections to RAN visible </a:t>
            </a:r>
            <a:r>
              <a:rPr lang="en-US" sz="1600" dirty="0" err="1"/>
              <a:t>QoE</a:t>
            </a:r>
            <a:r>
              <a:rPr lang="en-US" sz="1600" dirty="0"/>
              <a:t> configuration and reporting</a:t>
            </a:r>
          </a:p>
          <a:p>
            <a:r>
              <a:rPr lang="en-US" sz="2000" dirty="0">
                <a:hlinkClick r:id="rId6"/>
              </a:rPr>
              <a:t>SP-230263</a:t>
            </a:r>
            <a:r>
              <a:rPr lang="en-US" sz="2000" dirty="0"/>
              <a:t>: CR Pack on WI TEI17</a:t>
            </a:r>
          </a:p>
          <a:p>
            <a:pPr lvl="1"/>
            <a:r>
              <a:rPr lang="en-US" sz="1600" dirty="0"/>
              <a:t>CR TS 26.204 (AMR-WB floating point c-code) and CR TS 26.173 (AMR-WB fixed point c-code) on Correction to Undefined </a:t>
            </a:r>
            <a:r>
              <a:rPr lang="en-US" sz="1600" dirty="0" err="1"/>
              <a:t>Behaviour</a:t>
            </a:r>
            <a:r>
              <a:rPr lang="en-US" sz="1600" dirty="0"/>
              <a:t> caused by out-of-bounds pointer arithmetic</a:t>
            </a:r>
          </a:p>
          <a:p>
            <a:pPr lvl="1"/>
            <a:endParaRPr lang="en-US" sz="1600" dirty="0"/>
          </a:p>
        </p:txBody>
      </p:sp>
    </p:spTree>
    <p:extLst>
      <p:ext uri="{BB962C8B-B14F-4D97-AF65-F5344CB8AC3E}">
        <p14:creationId xmlns:p14="http://schemas.microsoft.com/office/powerpoint/2010/main" val="121841919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582995068"/>
              </p:ext>
            </p:extLst>
          </p:nvPr>
        </p:nvGraphicFramePr>
        <p:xfrm>
          <a:off x="647700" y="1357900"/>
          <a:ext cx="10238474" cy="4953814"/>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819383">
                  <a:extLst>
                    <a:ext uri="{9D8B030D-6E8A-4147-A177-3AD203B41FA5}">
                      <a16:colId xmlns:a16="http://schemas.microsoft.com/office/drawing/2014/main" val="1584888878"/>
                    </a:ext>
                  </a:extLst>
                </a:gridCol>
                <a:gridCol w="560133">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551172648"/>
                  </a:ext>
                </a:extLst>
              </a:tr>
              <a:tr h="32073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3"/>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4"/>
                        </a:rPr>
                        <a:t>SP-220668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r>
                        <a:rPr lang="en-GB" sz="1100" dirty="0">
                          <a:solidFill>
                            <a:srgbClr val="FF0000"/>
                          </a:solidFill>
                        </a:rPr>
                        <a:t>Revised WID: </a:t>
                      </a:r>
                      <a:r>
                        <a:rPr lang="en-US" sz="1100" dirty="0">
                          <a:hlinkClick r:id="rId5"/>
                        </a:rPr>
                        <a:t>SP-230165</a:t>
                      </a:r>
                      <a:endParaRPr lang="en-GB" sz="1100" dirty="0">
                        <a:solidFill>
                          <a:srgbClr val="FF0000"/>
                        </a:solidFill>
                      </a:endParaRPr>
                    </a:p>
                  </a:txBody>
                  <a:tcPr marL="36001" marR="36001" marT="0" marB="0" anchor="ctr"/>
                </a:tc>
                <a:extLst>
                  <a:ext uri="{0D108BD9-81ED-4DB2-BD59-A6C34878D82A}">
                    <a16:rowId xmlns:a16="http://schemas.microsoft.com/office/drawing/2014/main" val="1565260606"/>
                  </a:ext>
                </a:extLst>
              </a:tr>
              <a:tr h="401647">
                <a:tc>
                  <a:txBody>
                    <a:bodyPr/>
                    <a:lstStyle/>
                    <a:p>
                      <a:pPr algn="r" fontAlgn="b"/>
                      <a:r>
                        <a:rPr lang="en-US" sz="1100"/>
                        <a:t>960044</a:t>
                      </a:r>
                    </a:p>
                  </a:txBody>
                  <a:tcPr marL="9525" marR="9525" marT="9525" marB="0" anchor="b"/>
                </a:tc>
                <a:tc>
                  <a:txBody>
                    <a:bodyPr/>
                    <a:lstStyle/>
                    <a:p>
                      <a:pPr algn="l" fontAlgn="b"/>
                      <a:r>
                        <a:rPr lang="en-US" sz="1100" dirty="0"/>
                        <a:t>Generic architecture for RT and AR/MR </a:t>
                      </a:r>
                    </a:p>
                  </a:txBody>
                  <a:tcPr marL="9525" marR="9525" marT="9525" marB="0" anchor="b"/>
                </a:tc>
                <a:tc>
                  <a:txBody>
                    <a:bodyPr/>
                    <a:lstStyle/>
                    <a:p>
                      <a:pPr algn="l" fontAlgn="b"/>
                      <a:r>
                        <a:rPr lang="en-US" sz="1100" dirty="0"/>
                        <a:t>GA4RTAR</a:t>
                      </a:r>
                    </a:p>
                  </a:txBody>
                  <a:tcPr marL="9525" marR="9525" marT="9525" marB="0" anchor="b"/>
                </a:tc>
                <a:tc>
                  <a:txBody>
                    <a:bodyPr/>
                    <a:lstStyle/>
                    <a:p>
                      <a:pPr algn="r" fontAlgn="b"/>
                      <a:r>
                        <a:rPr lang="en-US" sz="1100" dirty="0"/>
                        <a:t>3/3/2023 </a:t>
                      </a:r>
                      <a:br>
                        <a:rPr lang="en-US" sz="1100" dirty="0"/>
                      </a:br>
                      <a:r>
                        <a:rPr lang="en-US" sz="1100" dirty="0">
                          <a:solidFill>
                            <a:srgbClr val="FF0000"/>
                          </a:solidFill>
                        </a:rPr>
                        <a:t>-&gt; 6/6/2023</a:t>
                      </a:r>
                    </a:p>
                  </a:txBody>
                  <a:tcPr marL="9525" marR="9525" marT="9525" marB="0" anchor="b"/>
                </a:tc>
                <a:tc>
                  <a:txBody>
                    <a:bodyPr/>
                    <a:lstStyle/>
                    <a:p>
                      <a:pPr algn="r" fontAlgn="b"/>
                      <a:r>
                        <a:rPr lang="en-US" sz="1100"/>
                        <a:t>60%</a:t>
                      </a:r>
                    </a:p>
                  </a:txBody>
                  <a:tcPr marL="9525" marR="9525" marT="9525" marB="0" anchor="b"/>
                </a:tc>
                <a:tc>
                  <a:txBody>
                    <a:bodyPr/>
                    <a:lstStyle/>
                    <a:p>
                      <a:pPr algn="l" fontAlgn="b"/>
                      <a:r>
                        <a:rPr lang="en-US" sz="1100">
                          <a:hlinkClick r:id="rId6"/>
                        </a:rPr>
                        <a:t>SP-220672</a:t>
                      </a:r>
                      <a:endParaRPr lang="en-US" sz="1100"/>
                    </a:p>
                  </a:txBody>
                  <a:tcPr marL="9525" marR="9525" marT="9525" marB="0" anchor="b"/>
                </a:tc>
                <a:tc>
                  <a:txBody>
                    <a:bodyPr/>
                    <a:lstStyle/>
                    <a:p>
                      <a:pPr algn="ctr">
                        <a:lnSpc>
                          <a:spcPct val="107000"/>
                        </a:lnSpc>
                        <a:spcAft>
                          <a:spcPts val="800"/>
                        </a:spcAft>
                      </a:pPr>
                      <a:r>
                        <a:rPr lang="en-GB" sz="1050" dirty="0">
                          <a:solidFill>
                            <a:srgbClr val="FF0000"/>
                          </a:solidFill>
                        </a:rPr>
                        <a:t>70%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t>9/9/2023 </a:t>
                      </a:r>
                      <a:r>
                        <a:rPr lang="en-US" sz="1100" dirty="0">
                          <a:solidFill>
                            <a:srgbClr val="FF0000"/>
                          </a:solidFill>
                        </a:rPr>
                        <a:t>-&gt; 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7"/>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11154698"/>
                  </a:ext>
                </a:extLst>
              </a:tr>
              <a:tr h="32073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t>6/6/2023 </a:t>
                      </a:r>
                      <a:br>
                        <a:rPr lang="en-US" sz="1100" dirty="0"/>
                      </a:br>
                      <a:r>
                        <a:rPr lang="en-US" sz="1100" dirty="0">
                          <a:solidFill>
                            <a:srgbClr val="FF0000"/>
                          </a:solidFill>
                        </a:rPr>
                        <a:t>-&gt; 12/12/2023</a:t>
                      </a:r>
                    </a:p>
                  </a:txBody>
                  <a:tcPr marL="9525" marR="9525" marT="9525" marB="0" anchor="b"/>
                </a:tc>
                <a:tc>
                  <a:txBody>
                    <a:bodyPr/>
                    <a:lstStyle/>
                    <a:p>
                      <a:pPr algn="r" fontAlgn="b"/>
                      <a:r>
                        <a:rPr lang="en-US" sz="1100" dirty="0"/>
                        <a:t>7%</a:t>
                      </a:r>
                    </a:p>
                  </a:txBody>
                  <a:tcPr marL="9525" marR="9525" marT="9525" marB="0" anchor="b"/>
                </a:tc>
                <a:tc>
                  <a:txBody>
                    <a:bodyPr/>
                    <a:lstStyle/>
                    <a:p>
                      <a:pPr algn="l" fontAlgn="b"/>
                      <a:r>
                        <a:rPr lang="en-US" sz="1100" dirty="0">
                          <a:hlinkClick r:id="rId8"/>
                        </a:rPr>
                        <a:t>SP-220613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9"/>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03/2024</a:t>
                      </a:r>
                    </a:p>
                  </a:txBody>
                  <a:tcPr marL="9525" marR="9525" marT="9525" marB="0" anchor="b"/>
                </a:tc>
                <a:tc>
                  <a:txBody>
                    <a:bodyPr/>
                    <a:lstStyle/>
                    <a:p>
                      <a:pPr algn="r" fontAlgn="b"/>
                      <a:r>
                        <a:rPr lang="en-US" sz="1100" dirty="0"/>
                        <a:t>45%</a:t>
                      </a:r>
                    </a:p>
                  </a:txBody>
                  <a:tcPr marL="9525" marR="9525" marT="9525" marB="0" anchor="b"/>
                </a:tc>
                <a:tc>
                  <a:txBody>
                    <a:bodyPr/>
                    <a:lstStyle/>
                    <a:p>
                      <a:pPr algn="l" fontAlgn="b"/>
                      <a:r>
                        <a:rPr lang="en-US" sz="1100" dirty="0">
                          <a:hlinkClick r:id="rId10"/>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922854970"/>
                  </a:ext>
                </a:extLst>
              </a:tr>
              <a:tr h="32073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11"/>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522471227"/>
                  </a:ext>
                </a:extLst>
              </a:tr>
              <a:tr h="320733">
                <a:tc>
                  <a:txBody>
                    <a:bodyPr/>
                    <a:lstStyle/>
                    <a:p>
                      <a:pPr algn="r" fontAlgn="b"/>
                      <a:r>
                        <a:rPr lang="en-US" sz="1100" dirty="0"/>
                        <a:t>980009</a:t>
                      </a:r>
                    </a:p>
                  </a:txBody>
                  <a:tcPr marL="9525" marR="9525" marT="9525" marB="0" anchor="b"/>
                </a:tc>
                <a:tc>
                  <a:txBody>
                    <a:bodyPr/>
                    <a:lstStyle/>
                    <a:p>
                      <a:pPr algn="l" fontAlgn="b"/>
                      <a:r>
                        <a:rPr lang="en-US" sz="1100" dirty="0"/>
                        <a:t>5G Media Streaming Audio codec phase 2 for 5G-Advanced </a:t>
                      </a:r>
                    </a:p>
                  </a:txBody>
                  <a:tcPr marL="9525" marR="9525" marT="9525" marB="0" anchor="b"/>
                </a:tc>
                <a:tc>
                  <a:txBody>
                    <a:bodyPr/>
                    <a:lstStyle/>
                    <a:p>
                      <a:pPr algn="l" fontAlgn="b"/>
                      <a:r>
                        <a:rPr lang="en-US" sz="1100" dirty="0"/>
                        <a:t>5GMS_Audio_Ph2</a:t>
                      </a:r>
                    </a:p>
                  </a:txBody>
                  <a:tcPr marL="9525" marR="9525" marT="9525" marB="0" anchor="b"/>
                </a:tc>
                <a:tc>
                  <a:txBody>
                    <a:bodyPr/>
                    <a:lstStyle/>
                    <a:p>
                      <a:pPr algn="r" fontAlgn="b"/>
                      <a:r>
                        <a:rPr lang="en-US" sz="1100" dirty="0"/>
                        <a:t>3/3/2023</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12"/>
                        </a:rPr>
                        <a:t>SP-221033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100%</a:t>
                      </a:r>
                    </a:p>
                  </a:txBody>
                  <a:tcPr marL="36001" marR="36001" marT="0" marB="0" anchor="ctr"/>
                </a:tc>
                <a:tc>
                  <a:txBody>
                    <a:bodyPr/>
                    <a:lstStyle/>
                    <a:p>
                      <a:pPr algn="ctr">
                        <a:lnSpc>
                          <a:spcPct val="107000"/>
                        </a:lnSpc>
                        <a:spcAft>
                          <a:spcPts val="800"/>
                        </a:spcAft>
                      </a:pPr>
                      <a:r>
                        <a:rPr lang="en-GB" sz="1100" dirty="0">
                          <a:solidFill>
                            <a:srgbClr val="FF0000"/>
                          </a:solidFill>
                        </a:rPr>
                        <a:t>Complete</a:t>
                      </a:r>
                    </a:p>
                  </a:txBody>
                  <a:tcPr marL="36001" marR="36001" marT="0" marB="0" anchor="ctr"/>
                </a:tc>
                <a:extLst>
                  <a:ext uri="{0D108BD9-81ED-4DB2-BD59-A6C34878D82A}">
                    <a16:rowId xmlns:a16="http://schemas.microsoft.com/office/drawing/2014/main" val="4195024113"/>
                  </a:ext>
                </a:extLst>
              </a:tr>
              <a:tr h="401647">
                <a:tc>
                  <a:txBody>
                    <a:bodyPr/>
                    <a:lstStyle/>
                    <a:p>
                      <a:pPr algn="r" fontAlgn="b"/>
                      <a:r>
                        <a:rPr lang="en-US" sz="1100" dirty="0"/>
                        <a:t>960047</a:t>
                      </a:r>
                    </a:p>
                  </a:txBody>
                  <a:tcPr marL="9525" marR="9525" marT="9525" marB="0" anchor="b"/>
                </a:tc>
                <a:tc>
                  <a:txBody>
                    <a:bodyPr/>
                    <a:lstStyle/>
                    <a:p>
                      <a:pPr algn="l" fontAlgn="b"/>
                      <a:r>
                        <a:rPr lang="en-US" sz="1100" dirty="0"/>
                        <a:t>5G Media Streaming Architecture Phase 2 </a:t>
                      </a:r>
                    </a:p>
                  </a:txBody>
                  <a:tcPr marL="9525" marR="9525" marT="9525" marB="0" anchor="b"/>
                </a:tc>
                <a:tc>
                  <a:txBody>
                    <a:bodyPr/>
                    <a:lstStyle/>
                    <a:p>
                      <a:pPr algn="l" fontAlgn="b"/>
                      <a:r>
                        <a:rPr lang="en-US" sz="1100" dirty="0"/>
                        <a:t>5GMS_Ph2</a:t>
                      </a:r>
                    </a:p>
                  </a:txBody>
                  <a:tcPr marL="9525" marR="9525" marT="9525" marB="0" anchor="b"/>
                </a:tc>
                <a:tc>
                  <a:txBody>
                    <a:bodyPr/>
                    <a:lstStyle/>
                    <a:p>
                      <a:pPr algn="r" fontAlgn="b"/>
                      <a:r>
                        <a:rPr lang="en-US" sz="1100" dirty="0"/>
                        <a:t>3/3/2023 </a:t>
                      </a:r>
                      <a:r>
                        <a:rPr lang="en-US" sz="1100" dirty="0">
                          <a:solidFill>
                            <a:srgbClr val="FF0000"/>
                          </a:solidFill>
                        </a:rPr>
                        <a:t>-&gt; 6/6/2023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13"/>
                        </a:rPr>
                        <a:t>SP-220667</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US" sz="1100" dirty="0">
                          <a:solidFill>
                            <a:srgbClr val="FF0000"/>
                          </a:solidFill>
                        </a:rPr>
                        <a:t>Revised WID: </a:t>
                      </a:r>
                      <a:r>
                        <a:rPr lang="en-US" sz="1100" dirty="0">
                          <a:solidFill>
                            <a:srgbClr val="FF0000"/>
                          </a:solidFill>
                          <a:hlinkClick r:id="rId14"/>
                        </a:rPr>
                        <a:t>SP-230164</a:t>
                      </a:r>
                      <a:br>
                        <a:rPr lang="en-US" sz="1100" dirty="0">
                          <a:solidFill>
                            <a:srgbClr val="FF0000"/>
                          </a:solidFill>
                        </a:rPr>
                      </a:br>
                      <a:r>
                        <a:rPr lang="en-US" sz="1100" dirty="0">
                          <a:solidFill>
                            <a:srgbClr val="FF0000"/>
                          </a:solidFill>
                        </a:rPr>
                        <a:t>Stage 2 – CT3 Stage 3 work expected</a:t>
                      </a:r>
                    </a:p>
                  </a:txBody>
                  <a:tcPr marL="36001" marR="36001" marT="0" marB="0" anchor="ctr"/>
                </a:tc>
                <a:extLst>
                  <a:ext uri="{0D108BD9-81ED-4DB2-BD59-A6C34878D82A}">
                    <a16:rowId xmlns:a16="http://schemas.microsoft.com/office/drawing/2014/main" val="249912407"/>
                  </a:ext>
                </a:extLst>
              </a:tr>
              <a:tr h="320733">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15"/>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TEI18 CRs</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2000" dirty="0">
                <a:hlinkClick r:id="rId2"/>
              </a:rPr>
              <a:t>SP-230259</a:t>
            </a:r>
            <a:r>
              <a:rPr lang="en-US" sz="2000" dirty="0"/>
              <a:t>: CR Pack on WI FS_5GMS_EXT, TEI18</a:t>
            </a:r>
          </a:p>
          <a:p>
            <a:pPr lvl="1"/>
            <a:r>
              <a:rPr lang="en-US" sz="1600" dirty="0"/>
              <a:t>CRs TR 26.804 (5G media streaming extensions) on 3GPP Service and URL Handler; Key Issue on Application Server configuration and management</a:t>
            </a:r>
          </a:p>
          <a:p>
            <a:r>
              <a:rPr lang="en-US" sz="2000" dirty="0">
                <a:hlinkClick r:id="rId3"/>
              </a:rPr>
              <a:t>SP-230260</a:t>
            </a:r>
            <a:r>
              <a:rPr lang="en-US" sz="2000" dirty="0"/>
              <a:t>: CR Pack on WI FS_5GXR</a:t>
            </a:r>
          </a:p>
          <a:p>
            <a:pPr lvl="1"/>
            <a:r>
              <a:rPr lang="en-US" sz="1600" dirty="0"/>
              <a:t>CR TR 26.928 (Extended Reality (XR) in 5G) </a:t>
            </a:r>
          </a:p>
          <a:p>
            <a:r>
              <a:rPr lang="en-US" sz="2000" dirty="0">
                <a:hlinkClick r:id="rId4"/>
              </a:rPr>
              <a:t>SP-230264</a:t>
            </a:r>
            <a:r>
              <a:rPr lang="en-US" sz="2000" dirty="0"/>
              <a:t>: CR Pack on WI </a:t>
            </a:r>
            <a:r>
              <a:rPr lang="en-US" sz="2000" dirty="0" err="1"/>
              <a:t>VRStream</a:t>
            </a:r>
            <a:r>
              <a:rPr lang="en-US" sz="2000" dirty="0"/>
              <a:t>, TEI18</a:t>
            </a:r>
          </a:p>
          <a:p>
            <a:pPr lvl="1"/>
            <a:r>
              <a:rPr lang="en-US" sz="1600" dirty="0"/>
              <a:t>CR TS 26.118 (Virtual Reality (VR) profiles for streaming applications) on Reference Fixes and Clarifications</a:t>
            </a:r>
          </a:p>
          <a:p>
            <a:pPr marL="0" indent="0">
              <a:buNone/>
            </a:pPr>
            <a:endParaRPr lang="en-US" sz="2000" dirty="0"/>
          </a:p>
        </p:txBody>
      </p:sp>
    </p:spTree>
    <p:extLst>
      <p:ext uri="{BB962C8B-B14F-4D97-AF65-F5344CB8AC3E}">
        <p14:creationId xmlns:p14="http://schemas.microsoft.com/office/powerpoint/2010/main" val="39066535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Updated skeleton of TS 26.113 with the high-level architecture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Updated the Permanent Document with XR streaming use case, APIs for AR conferencing, signaling protocol</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immersive media I/</a:t>
            </a:r>
            <a:r>
              <a:rPr lang="en-US" altLang="zh-CN" sz="1400" dirty="0" err="1">
                <a:cs typeface="Arial" pitchFamily="34" charset="0"/>
              </a:rPr>
              <a:t>Os</a:t>
            </a:r>
            <a:r>
              <a:rPr lang="en-US" altLang="zh-CN" sz="1400" dirty="0">
                <a:cs typeface="Arial" pitchFamily="34" charset="0"/>
              </a:rPr>
              <a:t> for </a:t>
            </a:r>
            <a:r>
              <a:rPr lang="en-US" altLang="zh-CN" sz="1400" dirty="0" err="1">
                <a:cs typeface="Arial" pitchFamily="34" charset="0"/>
              </a:rPr>
              <a:t>iRTC</a:t>
            </a:r>
            <a:r>
              <a:rPr lang="en-US" altLang="zh-CN" sz="1400" dirty="0">
                <a:cs typeface="Arial" pitchFamily="34" charset="0"/>
              </a:rPr>
              <a:t> client in terminal (with Audio and Video SWGs)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3D video representation requirements for </a:t>
            </a:r>
            <a:r>
              <a:rPr lang="en-US" altLang="zh-CN" sz="1400" dirty="0" err="1">
                <a:cs typeface="Arial" pitchFamily="34" charset="0"/>
              </a:rPr>
              <a:t>iRTC</a:t>
            </a:r>
            <a:r>
              <a:rPr lang="en-US" altLang="zh-CN" sz="1400" dirty="0">
                <a:cs typeface="Arial" pitchFamily="34" charset="0"/>
              </a:rPr>
              <a:t> client in terminal based on the I/</a:t>
            </a:r>
            <a:r>
              <a:rPr lang="en-US" altLang="zh-CN" sz="1400" dirty="0" err="1">
                <a:cs typeface="Arial" pitchFamily="34" charset="0"/>
              </a:rPr>
              <a:t>Os</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sensor information for </a:t>
            </a:r>
            <a:r>
              <a:rPr lang="en-US" altLang="zh-CN" sz="1400" dirty="0" err="1">
                <a:cs typeface="Arial" pitchFamily="34" charset="0"/>
              </a:rPr>
              <a:t>iRTC</a:t>
            </a:r>
            <a:r>
              <a:rPr lang="en-US" altLang="zh-CN" sz="1400" dirty="0">
                <a:cs typeface="Arial" pitchFamily="34" charset="0"/>
              </a:rPr>
              <a:t> client in terminal</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integration of </a:t>
            </a:r>
            <a:r>
              <a:rPr lang="en-US" altLang="zh-CN" sz="1400" dirty="0" err="1">
                <a:cs typeface="Arial" pitchFamily="34" charset="0"/>
              </a:rPr>
              <a:t>iRTC</a:t>
            </a:r>
            <a:r>
              <a:rPr lang="en-US" altLang="zh-CN" sz="1400" dirty="0">
                <a:cs typeface="Arial" pitchFamily="34" charset="0"/>
              </a:rPr>
              <a:t> components into 5G system</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protocol stack for </a:t>
            </a:r>
            <a:r>
              <a:rPr lang="en-US" altLang="zh-CN" sz="1400" dirty="0" err="1">
                <a:cs typeface="Arial" pitchFamily="34" charset="0"/>
              </a:rPr>
              <a:t>iRTC</a:t>
            </a:r>
            <a:r>
              <a:rPr lang="en-US" altLang="zh-CN" sz="1400" dirty="0">
                <a:cs typeface="Arial" pitchFamily="34" charset="0"/>
              </a:rPr>
              <a:t> client in terminal with control signal and user data separated</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26.113</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2962540270"/>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200" dirty="0" err="1">
                <a:cs typeface="Arial" panose="020B0604020202020204" pitchFamily="34" charset="0"/>
              </a:rPr>
              <a:t>QoE</a:t>
            </a:r>
            <a:r>
              <a:rPr lang="en-US" altLang="en-US" sz="12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Discussed MPEG V3C for the transport of volumetric media.</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New device type (number 4) addressing the smartphone from factor.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In the context of split rendering, </a:t>
            </a:r>
            <a:r>
              <a:rPr lang="en-US" altLang="zh-CN" sz="1200" dirty="0" err="1">
                <a:cs typeface="Arial" pitchFamily="34" charset="0"/>
              </a:rPr>
              <a:t>OpenXR</a:t>
            </a:r>
            <a:r>
              <a:rPr lang="en-US" altLang="zh-CN" sz="1200" dirty="0">
                <a:cs typeface="Arial" pitchFamily="34" charset="0"/>
              </a:rPr>
              <a:t> APIs documented for timed metadata such as pose prediction and action formats in the permanent document.</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Information on transparency capabilities and pose information updated.</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An analysis on High brightness in the AR environment was provided addressing the challenges of Media rendering into surrounding environment.</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Video decoder interface capabilities were also introduced, and further refinements are expected on the number of decoding instances vs the overall complexity</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Some progress made on the refinements of the generic device architecture for XR. </a:t>
            </a:r>
          </a:p>
          <a:p>
            <a:pPr marL="287338" marR="0" lvl="0" indent="-287338" algn="l" defTabSz="914400" rtl="0" eaLnBrk="0" fontAlgn="base" latinLnBrk="0" hangingPunct="0">
              <a:lnSpc>
                <a:spcPct val="93000"/>
              </a:lnSpc>
              <a:spcBef>
                <a:spcPct val="15000"/>
              </a:spcBef>
              <a:spcAft>
                <a:spcPct val="15000"/>
              </a:spcAft>
              <a:buClrTx/>
              <a:buSzPct val="100000"/>
              <a:buFontTx/>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TS 26.119 v1.0.0 to be sent to SA plenary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extLst>
              <p:ext uri="{D42A27DB-BD31-4B8C-83A1-F6EECF244321}">
                <p14:modId xmlns:p14="http://schemas.microsoft.com/office/powerpoint/2010/main" val="2094290725"/>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include: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Complete requirements list (with more input needed)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Avatar call flows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New diagrams and alignment with SA2 Reference Architecture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 on Basic AR Call Flow</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Revised WID (</a:t>
            </a:r>
            <a:r>
              <a:rPr lang="en-US" sz="1400" dirty="0">
                <a:hlinkClick r:id="rId2"/>
              </a:rPr>
              <a:t>SP-230165</a:t>
            </a:r>
            <a:r>
              <a:rPr lang="en-US" altLang="zh-CN" sz="14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extended scope by adding “split rendering” more explicitly</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some fixes on missing WID/SID numbers </a:t>
            </a:r>
          </a:p>
          <a:p>
            <a:pPr marL="287338" marR="0" lvl="0" indent="-287338" algn="l" defTabSz="914400" rtl="0" eaLnBrk="0" fontAlgn="base" latinLnBrk="0" hangingPunct="0">
              <a:lnSpc>
                <a:spcPct val="93000"/>
              </a:lnSpc>
              <a:spcBef>
                <a:spcPct val="15000"/>
              </a:spcBef>
              <a:spcAft>
                <a:spcPct val="15000"/>
              </a:spcAft>
              <a:buClrTx/>
              <a:buSzPct val="100000"/>
              <a:buFontTx/>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the permanent document and TS 26.264</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576581584"/>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3"/>
                        </a:rPr>
                        <a:t>SP-220668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r>
                        <a:rPr lang="en-GB" sz="1100" dirty="0">
                          <a:solidFill>
                            <a:srgbClr val="FF0000"/>
                          </a:solidFill>
                        </a:rPr>
                        <a:t>Revised WID: </a:t>
                      </a:r>
                      <a:r>
                        <a:rPr lang="en-US" sz="1100" dirty="0">
                          <a:hlinkClick r:id="rId2"/>
                        </a:rPr>
                        <a:t>SP-230165</a:t>
                      </a:r>
                      <a:endParaRPr lang="en-GB" sz="1100" dirty="0">
                        <a:solidFill>
                          <a:srgbClr val="FF0000"/>
                        </a:solidFill>
                      </a:endParaRPr>
                    </a:p>
                  </a:txBody>
                  <a:tcPr marL="36001" marR="36001" marT="0" marB="0" anchor="ctr"/>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Generic architecture for Real-Time and AR/MR media (GA4RTAR)</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WID is the follow-up normative work from the recommendations in TR 26.998 and TR 26.928, SA2 Stage 2 TR (TR 23.700-87) and SA1 requirements (TR 22.873). The work scope of this WID is focused on the 5G generic architecture for real-time media communication. Other aspects such as AR Runtime, Scene Manager, and Codecs of the Media Access Function will be addressed by </a:t>
            </a:r>
            <a:r>
              <a:rPr lang="en-US" altLang="en-US" sz="1400" dirty="0" err="1">
                <a:cs typeface="Arial" panose="020B0604020202020204" pitchFamily="34" charset="0"/>
              </a:rPr>
              <a:t>MeCAR</a:t>
            </a:r>
            <a:r>
              <a:rPr lang="en-US" altLang="en-US" sz="1400" dirty="0">
                <a:cs typeface="Arial" panose="020B0604020202020204" pitchFamily="34" charset="0"/>
              </a:rPr>
              <a:t> WID, which is in synergy with this work. This new architecture will follow the principles and use the 5GMS architecture, specified in TS 26.501, as a baseline.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Draft TS 26.506 5G Real-time Media Communication Architecture (Stage 2) updated with:</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Call flow for collaboration scenario 1 and 2</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Procedures and descriptive text for edge computing</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RTC general architecture and its variants for each Collaboration Scenario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Changes to completion date from March 2023 to June 2023</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26.506 to be sent to SA for approval</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6C5050FB-453A-46A7-9B7B-E6B0EA6524B5}"/>
              </a:ext>
            </a:extLst>
          </p:cNvPr>
          <p:cNvGraphicFramePr>
            <a:graphicFrameLocks noGrp="1"/>
          </p:cNvGraphicFramePr>
          <p:nvPr>
            <p:extLst>
              <p:ext uri="{D42A27DB-BD31-4B8C-83A1-F6EECF244321}">
                <p14:modId xmlns:p14="http://schemas.microsoft.com/office/powerpoint/2010/main" val="3019989321"/>
              </p:ext>
            </p:extLst>
          </p:nvPr>
        </p:nvGraphicFramePr>
        <p:xfrm>
          <a:off x="647700" y="1454150"/>
          <a:ext cx="10084901" cy="66973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293999038"/>
                    </a:ext>
                  </a:extLst>
                </a:gridCol>
                <a:gridCol w="3844407">
                  <a:extLst>
                    <a:ext uri="{9D8B030D-6E8A-4147-A177-3AD203B41FA5}">
                      <a16:colId xmlns:a16="http://schemas.microsoft.com/office/drawing/2014/main" val="363509161"/>
                    </a:ext>
                  </a:extLst>
                </a:gridCol>
                <a:gridCol w="1095473">
                  <a:extLst>
                    <a:ext uri="{9D8B030D-6E8A-4147-A177-3AD203B41FA5}">
                      <a16:colId xmlns:a16="http://schemas.microsoft.com/office/drawing/2014/main" val="1289786657"/>
                    </a:ext>
                  </a:extLst>
                </a:gridCol>
                <a:gridCol w="807092">
                  <a:extLst>
                    <a:ext uri="{9D8B030D-6E8A-4147-A177-3AD203B41FA5}">
                      <a16:colId xmlns:a16="http://schemas.microsoft.com/office/drawing/2014/main" val="995021823"/>
                    </a:ext>
                  </a:extLst>
                </a:gridCol>
                <a:gridCol w="551732">
                  <a:extLst>
                    <a:ext uri="{9D8B030D-6E8A-4147-A177-3AD203B41FA5}">
                      <a16:colId xmlns:a16="http://schemas.microsoft.com/office/drawing/2014/main" val="1705666607"/>
                    </a:ext>
                  </a:extLst>
                </a:gridCol>
                <a:gridCol w="643064">
                  <a:extLst>
                    <a:ext uri="{9D8B030D-6E8A-4147-A177-3AD203B41FA5}">
                      <a16:colId xmlns:a16="http://schemas.microsoft.com/office/drawing/2014/main" val="429469218"/>
                    </a:ext>
                  </a:extLst>
                </a:gridCol>
                <a:gridCol w="643064">
                  <a:extLst>
                    <a:ext uri="{9D8B030D-6E8A-4147-A177-3AD203B41FA5}">
                      <a16:colId xmlns:a16="http://schemas.microsoft.com/office/drawing/2014/main" val="3823351718"/>
                    </a:ext>
                  </a:extLst>
                </a:gridCol>
                <a:gridCol w="1898167">
                  <a:extLst>
                    <a:ext uri="{9D8B030D-6E8A-4147-A177-3AD203B41FA5}">
                      <a16:colId xmlns:a16="http://schemas.microsoft.com/office/drawing/2014/main" val="99326923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31694244"/>
                  </a:ext>
                </a:extLst>
              </a:tr>
              <a:tr h="295202">
                <a:tc>
                  <a:txBody>
                    <a:bodyPr/>
                    <a:lstStyle/>
                    <a:p>
                      <a:pPr algn="r" fontAlgn="b"/>
                      <a:r>
                        <a:rPr lang="en-US" sz="1100" dirty="0"/>
                        <a:t>960044</a:t>
                      </a:r>
                    </a:p>
                  </a:txBody>
                  <a:tcPr marL="9525" marR="9525" marT="9525" marB="0" anchor="b"/>
                </a:tc>
                <a:tc>
                  <a:txBody>
                    <a:bodyPr/>
                    <a:lstStyle/>
                    <a:p>
                      <a:pPr algn="l" fontAlgn="b"/>
                      <a:r>
                        <a:rPr lang="en-US" sz="1100"/>
                        <a:t>Generic architecture for RT and AR/MR </a:t>
                      </a:r>
                    </a:p>
                  </a:txBody>
                  <a:tcPr marL="9525" marR="9525" marT="9525" marB="0" anchor="b"/>
                </a:tc>
                <a:tc>
                  <a:txBody>
                    <a:bodyPr/>
                    <a:lstStyle/>
                    <a:p>
                      <a:pPr algn="l" fontAlgn="b"/>
                      <a:r>
                        <a:rPr lang="en-US" sz="1100" dirty="0"/>
                        <a:t>GA4RTAR</a:t>
                      </a:r>
                    </a:p>
                  </a:txBody>
                  <a:tcPr marL="9525" marR="9525" marT="9525" marB="0" anchor="b"/>
                </a:tc>
                <a:tc>
                  <a:txBody>
                    <a:bodyPr/>
                    <a:lstStyle/>
                    <a:p>
                      <a:pPr algn="r" fontAlgn="b"/>
                      <a:r>
                        <a:rPr lang="en-US" sz="1100" dirty="0"/>
                        <a:t>3/3/2023 </a:t>
                      </a:r>
                      <a:r>
                        <a:rPr lang="en-US" sz="1100" dirty="0">
                          <a:solidFill>
                            <a:srgbClr val="FF0000"/>
                          </a:solidFill>
                        </a:rPr>
                        <a:t>-&gt; 6/6/2023</a:t>
                      </a:r>
                    </a:p>
                  </a:txBody>
                  <a:tcPr marL="9525" marR="9525" marT="9525" marB="0" anchor="b"/>
                </a:tc>
                <a:tc>
                  <a:txBody>
                    <a:bodyPr/>
                    <a:lstStyle/>
                    <a:p>
                      <a:pPr algn="r" fontAlgn="b"/>
                      <a:r>
                        <a:rPr lang="en-US" sz="1100"/>
                        <a:t>60%</a:t>
                      </a:r>
                    </a:p>
                  </a:txBody>
                  <a:tcPr marL="9525" marR="9525" marT="9525" marB="0" anchor="b"/>
                </a:tc>
                <a:tc>
                  <a:txBody>
                    <a:bodyPr/>
                    <a:lstStyle/>
                    <a:p>
                      <a:pPr algn="l" fontAlgn="b"/>
                      <a:r>
                        <a:rPr lang="en-US" sz="1100">
                          <a:hlinkClick r:id="rId2"/>
                        </a:rPr>
                        <a:t>SP-220672</a:t>
                      </a:r>
                      <a:endParaRPr lang="en-US" sz="1100"/>
                    </a:p>
                  </a:txBody>
                  <a:tcPr marL="9525" marR="9525" marT="9525" marB="0" anchor="b"/>
                </a:tc>
                <a:tc>
                  <a:txBody>
                    <a:bodyPr/>
                    <a:lstStyle/>
                    <a:p>
                      <a:pPr algn="ctr">
                        <a:lnSpc>
                          <a:spcPct val="107000"/>
                        </a:lnSpc>
                        <a:spcAft>
                          <a:spcPts val="800"/>
                        </a:spcAft>
                      </a:pPr>
                      <a:r>
                        <a:rPr lang="en-GB" sz="1050" dirty="0">
                          <a:solidFill>
                            <a:srgbClr val="FF0000"/>
                          </a:solidFill>
                        </a:rPr>
                        <a:t>70%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2876479667"/>
                  </a:ext>
                </a:extLst>
              </a:tr>
            </a:tbl>
          </a:graphicData>
        </a:graphic>
      </p:graphicFrame>
    </p:spTree>
    <p:extLst>
      <p:ext uri="{BB962C8B-B14F-4D97-AF65-F5344CB8AC3E}">
        <p14:creationId xmlns:p14="http://schemas.microsoft.com/office/powerpoint/2010/main" val="422095821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a:t>
            </a:r>
            <a:r>
              <a:rPr lang="nb-NO" altLang="zh-CN" sz="1400" dirty="0">
                <a:cs typeface="Arial" pitchFamily="34" charset="0"/>
              </a:rPr>
              <a:t>Split Rendering Media Service Enabler </a:t>
            </a:r>
            <a:r>
              <a:rPr lang="en-US" altLang="zh-CN" sz="1400" dirty="0">
                <a:cs typeface="Arial" pitchFamily="34" charset="0"/>
              </a:rPr>
              <a:t>progressed to v0.3.0</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Abbreviations, Introductions, Client architecture, Split management architecture updates, updates to call flows, Split-Rendering Provisioning procedures (SR-1), Split Rendering Formats for Session Setup and Negotiation, Security and Privacy Aspects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Revised completion date to December 2023</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a:t>
            </a:r>
            <a:r>
              <a:rPr lang="nb-NO" altLang="zh-CN" sz="1400" dirty="0">
                <a:cs typeface="Arial" pitchFamily="34" charset="0"/>
              </a:rPr>
              <a:t>Split Rendering Media Service Enabler to be </a:t>
            </a:r>
            <a:r>
              <a:rPr lang="en-US" altLang="zh-CN" sz="1400" dirty="0">
                <a:cs typeface="Arial" pitchFamily="34" charset="0"/>
              </a:rPr>
              <a:t>progressed to v1.0.0 and presented for information to SA</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3312427486"/>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t>9/9/2023 </a:t>
                      </a:r>
                      <a:r>
                        <a:rPr lang="en-US" sz="1100" dirty="0">
                          <a:solidFill>
                            <a:srgbClr val="FF0000"/>
                          </a:solidFill>
                        </a:rPr>
                        <a:t>-&gt; 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2"/>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5192"/>
            <a:ext cx="11068050" cy="384972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Permanent document now includes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Discussion about XR delivery reports on the PDU Sets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Different options for real-time metadata transport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RTP header extension on render pose and actions performed to render a frame</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Completion date revised to December 2023</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Coordination with SA2 on PDU Sets for RTP header extension development (LS sent)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Specify RTP functionalities that support IMS-, WebRTC-, split rendering-based XR services and enablers (e.g., multiple simultaneous RTP streams in a single RTP session, multiple RTP sessions, RTP retransmission, RTP header extensions, FEC, RTP retransmission, SRTP, RTCP feedback reporting procedures).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Specify usage of SDP to configure RTP appropriately</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2329116750"/>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t>6/6/2023 </a:t>
                      </a:r>
                      <a:r>
                        <a:rPr lang="en-US" sz="1100" dirty="0">
                          <a:solidFill>
                            <a:srgbClr val="FF0000"/>
                          </a:solidFill>
                        </a:rPr>
                        <a:t>-&gt; 12/12/2023</a:t>
                      </a:r>
                    </a:p>
                  </a:txBody>
                  <a:tcPr marL="9525" marR="9525" marT="9525" marB="0" anchor="b"/>
                </a:tc>
                <a:tc>
                  <a:txBody>
                    <a:bodyPr/>
                    <a:lstStyle/>
                    <a:p>
                      <a:pPr algn="r" fontAlgn="b"/>
                      <a:r>
                        <a:rPr lang="en-US" sz="1100" dirty="0"/>
                        <a:t>7%</a:t>
                      </a:r>
                    </a:p>
                  </a:txBody>
                  <a:tcPr marL="9525" marR="9525" marT="9525" marB="0" anchor="b"/>
                </a:tc>
                <a:tc>
                  <a:txBody>
                    <a:bodyPr/>
                    <a:lstStyle/>
                    <a:p>
                      <a:pPr algn="l" fontAlgn="b"/>
                      <a:r>
                        <a:rPr lang="en-US" sz="1100" dirty="0">
                          <a:hlinkClick r:id="rId2"/>
                        </a:rPr>
                        <a:t>SP-220613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a:t>
            </a:r>
          </a:p>
          <a:p>
            <a:pPr>
              <a:lnSpc>
                <a:spcPct val="90000"/>
              </a:lnSpc>
              <a:spcBef>
                <a:spcPts val="1500"/>
              </a:spcBef>
            </a:pPr>
            <a:r>
              <a:rPr lang="fi-FI" altLang="en-US" sz="2000" dirty="0"/>
              <a:t>IETF Dependencies</a:t>
            </a:r>
          </a:p>
          <a:p>
            <a:pPr>
              <a:lnSpc>
                <a:spcPct val="90000"/>
              </a:lnSpc>
              <a:spcBef>
                <a:spcPts val="1500"/>
              </a:spcBef>
            </a:pPr>
            <a:r>
              <a:rPr lang="fi-FI" altLang="en-US" sz="2000" dirty="0"/>
              <a:t>Outgoing LSs</a:t>
            </a:r>
            <a:endParaRPr lang="en-US" altLang="en-US" sz="2000" dirty="0"/>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Inputs on wind noise generation, stereo capture, FOA/MASA capture were reviewed. A subset was included in square brackets (with further edits) in a revised version of the ATIAS-1 Permanent  document (v0.2.0) which was agreed.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It is foreseen that harmonization of test methods for different input formats (stereo,  SBA, MASA) will be prepared for the next meeting(s). </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Performance Requirements (TS 26.261) and Test Methods (CR to TS 26.260)</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1425253118"/>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2"/>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200" dirty="0"/>
              <a:t>The overall objective of this work item is to develop a single general-purpose audio codec for immersive 4G and 5G services and applications including the VR use cases envisioned in 3GPP TR 26.918. </a:t>
            </a:r>
            <a:endParaRPr lang="en-US" altLang="en-US" sz="12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200" dirty="0">
                <a:cs typeface="Arial" pitchFamily="34" charset="0"/>
              </a:rPr>
              <a:t>Based on a number of input contributions, several IVAS Permanent Documents were updated:</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IVAS-4 Design Constraint – minor clarification was added - approved</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IVAS-3 Performance Requirements – completed and approved by SA4#122 as 1.0.0</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IVAS-5 Selection Rules – new document</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IVAS-7a Processing Plan for Selection Phase – current working draft contains inputs from contributions</a:t>
            </a:r>
          </a:p>
          <a:p>
            <a:pPr marL="685800" lvl="1">
              <a:lnSpc>
                <a:spcPct val="93000"/>
              </a:lnSpc>
              <a:spcBef>
                <a:spcPct val="15000"/>
              </a:spcBef>
              <a:spcAft>
                <a:spcPct val="15000"/>
              </a:spcAft>
              <a:buSzPct val="100000"/>
              <a:tabLst>
                <a:tab pos="285750" algn="l"/>
              </a:tabLst>
              <a:defRPr/>
            </a:pPr>
            <a:r>
              <a:rPr lang="en-US" altLang="zh-CN" sz="800" dirty="0">
                <a:cs typeface="Arial" pitchFamily="34" charset="0"/>
              </a:rPr>
              <a:t>IVAS-8a Selection Test Plan – input contributions were implemented; multiple extensive editing allowed a great progress; listening lab representatives participated in the editing work as well</a:t>
            </a:r>
          </a:p>
          <a:p>
            <a:pPr marL="285750" indent="-285750">
              <a:lnSpc>
                <a:spcPct val="93000"/>
              </a:lnSpc>
              <a:spcBef>
                <a:spcPct val="15000"/>
              </a:spcBef>
              <a:spcAft>
                <a:spcPct val="15000"/>
              </a:spcAft>
              <a:buSzPct val="100000"/>
              <a:tabLst>
                <a:tab pos="285750" algn="l"/>
              </a:tabLst>
              <a:defRPr/>
            </a:pPr>
            <a:r>
              <a:rPr lang="en-US" altLang="zh-CN" sz="1200" dirty="0">
                <a:cs typeface="Arial" pitchFamily="34" charset="0"/>
              </a:rPr>
              <a:t>Selection test plan editing mostly concentrated on Establishing a stable list of experiments and Taking inputs from potential listening labs into account</a:t>
            </a:r>
          </a:p>
          <a:p>
            <a:pPr marL="285750" lvl="0" indent="-28575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sz="1200" dirty="0"/>
              <a:t>All payments of the Funding Agreement (FA), including the second payment, are expected to be received by ETSI at the latest by May 19. ETSI will ensure that invoices for the payments are sent out in time, in accordance with the FA.</a:t>
            </a:r>
          </a:p>
          <a:p>
            <a:pPr marL="285750" lvl="0" indent="-285750" fontAlgn="base">
              <a:lnSpc>
                <a:spcPct val="93000"/>
              </a:lnSpc>
              <a:spcBef>
                <a:spcPct val="15000"/>
              </a:spcBef>
              <a:spcAft>
                <a:spcPct val="15000"/>
              </a:spcAft>
              <a:buSzPct val="100000"/>
              <a:tabLst>
                <a:tab pos="285750" algn="l"/>
              </a:tabLst>
              <a:defRPr/>
            </a:pPr>
            <a:r>
              <a:rPr lang="en-US" sz="1200" dirty="0"/>
              <a:t>Finalization of selection phase documents</a:t>
            </a:r>
          </a:p>
          <a:p>
            <a:pPr marL="685800" lvl="1">
              <a:lnSpc>
                <a:spcPct val="93000"/>
              </a:lnSpc>
              <a:spcBef>
                <a:spcPct val="15000"/>
              </a:spcBef>
              <a:spcAft>
                <a:spcPct val="15000"/>
              </a:spcAft>
              <a:buSzPct val="100000"/>
              <a:tabLst>
                <a:tab pos="285750" algn="l"/>
              </a:tabLst>
              <a:defRPr/>
            </a:pPr>
            <a:r>
              <a:rPr lang="en-US" sz="800" dirty="0"/>
              <a:t>Selection Rules (IVAS-5) </a:t>
            </a:r>
          </a:p>
          <a:p>
            <a:pPr marL="685800" lvl="1">
              <a:lnSpc>
                <a:spcPct val="93000"/>
              </a:lnSpc>
              <a:spcBef>
                <a:spcPct val="15000"/>
              </a:spcBef>
              <a:spcAft>
                <a:spcPct val="15000"/>
              </a:spcAft>
              <a:buSzPct val="100000"/>
              <a:tabLst>
                <a:tab pos="285750" algn="l"/>
              </a:tabLst>
              <a:defRPr/>
            </a:pPr>
            <a:r>
              <a:rPr lang="en-US" sz="800" dirty="0"/>
              <a:t>Selection Deliverables (IVAS-6)</a:t>
            </a:r>
          </a:p>
          <a:p>
            <a:pPr marL="685800" lvl="1">
              <a:lnSpc>
                <a:spcPct val="93000"/>
              </a:lnSpc>
              <a:spcBef>
                <a:spcPct val="15000"/>
              </a:spcBef>
              <a:spcAft>
                <a:spcPct val="15000"/>
              </a:spcAft>
              <a:buSzPct val="100000"/>
              <a:tabLst>
                <a:tab pos="285750" algn="l"/>
              </a:tabLst>
              <a:defRPr/>
            </a:pPr>
            <a:r>
              <a:rPr lang="en-US" sz="800" dirty="0"/>
              <a:t>Selection Processing Plan (IVAS-7a)</a:t>
            </a:r>
          </a:p>
          <a:p>
            <a:pPr marL="685800" lvl="1">
              <a:lnSpc>
                <a:spcPct val="93000"/>
              </a:lnSpc>
              <a:spcBef>
                <a:spcPct val="15000"/>
              </a:spcBef>
              <a:spcAft>
                <a:spcPct val="15000"/>
              </a:spcAft>
              <a:buSzPct val="100000"/>
              <a:tabLst>
                <a:tab pos="285750" algn="l"/>
              </a:tabLst>
              <a:defRPr/>
            </a:pPr>
            <a:r>
              <a:rPr lang="en-US" sz="800" dirty="0"/>
              <a:t>Selection Test Plan (IVAS-8a)</a:t>
            </a: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1742166028"/>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03/2024</a:t>
                      </a:r>
                    </a:p>
                  </a:txBody>
                  <a:tcPr marL="9525" marR="9525" marT="9525" marB="0" anchor="b"/>
                </a:tc>
                <a:tc>
                  <a:txBody>
                    <a:bodyPr/>
                    <a:lstStyle/>
                    <a:p>
                      <a:pPr algn="r" fontAlgn="b"/>
                      <a:r>
                        <a:rPr lang="en-US" sz="1100" dirty="0"/>
                        <a:t>45%</a:t>
                      </a:r>
                    </a:p>
                  </a:txBody>
                  <a:tcPr marL="9525" marR="9525" marT="9525" marB="0" anchor="b"/>
                </a:tc>
                <a:tc>
                  <a:txBody>
                    <a:bodyPr/>
                    <a:lstStyle/>
                    <a:p>
                      <a:pPr algn="l" fontAlgn="b"/>
                      <a:r>
                        <a:rPr lang="en-US" sz="1100" dirty="0">
                          <a:hlinkClick r:id="rId2"/>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One contribution discussed JBM performance with proposed changes to TS 26.131/132.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One contribution discussed a draft revision of TS 26.130 on RTP conformance tests.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 new specification for RTP payload format conformance, performance requirements (TS 26.131), test methods (TS 26.132), test results on </a:t>
            </a:r>
            <a:r>
              <a:rPr lang="en-US" altLang="zh-CN" sz="1400" dirty="0" err="1">
                <a:cs typeface="Arial" pitchFamily="34" charset="0"/>
              </a:rPr>
              <a:t>HaNTE</a:t>
            </a:r>
            <a:r>
              <a:rPr lang="en-US" altLang="zh-CN" sz="1400" dirty="0">
                <a:cs typeface="Arial" pitchFamily="34" charset="0"/>
              </a:rPr>
              <a:t> (TR 26.801)</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243655133"/>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2"/>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Architecture Phase2 (5GMS_Ph2)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The Work Item has the following objectives: Uplink streaming, End-to-end low latency live streaming, 5GMS over 5MBS, 5GMS hybrid services (5MBS and 5GMS) and Hybrid DASH/HLS operation</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Progressed work with following CRs for approval: </a:t>
            </a:r>
            <a:r>
              <a:rPr lang="en-US" sz="1600" dirty="0">
                <a:hlinkClick r:id="rId2"/>
              </a:rPr>
              <a:t>SP-230252</a:t>
            </a:r>
            <a:r>
              <a:rPr lang="en-US" sz="1600" dirty="0"/>
              <a:t>: CR Pack on WI 5GMS_Ph2</a:t>
            </a:r>
          </a:p>
          <a:p>
            <a:pPr marL="687388" lvl="1" indent="-287338">
              <a:lnSpc>
                <a:spcPct val="93000"/>
              </a:lnSpc>
              <a:spcBef>
                <a:spcPct val="15000"/>
              </a:spcBef>
              <a:spcAft>
                <a:spcPct val="15000"/>
              </a:spcAft>
              <a:buSzPct val="100000"/>
              <a:tabLst>
                <a:tab pos="285750" algn="l"/>
              </a:tabLst>
              <a:defRPr/>
            </a:pPr>
            <a:r>
              <a:rPr lang="en-US" sz="1200" dirty="0"/>
              <a:t>CRs TS 26.501 (5G Media streaming Stage 2) on Uplink, remote-control-general description; Uplink remote control, fixing Annex A; Uplink Remote Control – procedure; </a:t>
            </a:r>
            <a:r>
              <a:rPr lang="da-DK" sz="1200" dirty="0"/>
              <a:t>UE data processing for AF-based NA; </a:t>
            </a:r>
            <a:r>
              <a:rPr lang="en-US" sz="1200" dirty="0"/>
              <a:t>Downlink Streaming to Media Players with Different Manifests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Revised WID (</a:t>
            </a:r>
            <a:r>
              <a:rPr lang="en-US" sz="1600" dirty="0">
                <a:solidFill>
                  <a:srgbClr val="FF0000"/>
                </a:solidFill>
                <a:hlinkClick r:id="rId3"/>
              </a:rPr>
              <a:t>SP-230164</a:t>
            </a:r>
            <a:r>
              <a:rPr lang="en-US" sz="1600" dirty="0"/>
              <a:t>) </a:t>
            </a:r>
          </a:p>
          <a:p>
            <a:pPr marL="687388" lvl="1" indent="-287338">
              <a:lnSpc>
                <a:spcPct val="93000"/>
              </a:lnSpc>
              <a:spcBef>
                <a:spcPct val="15000"/>
              </a:spcBef>
              <a:spcAft>
                <a:spcPct val="15000"/>
              </a:spcAft>
              <a:buSzPct val="100000"/>
              <a:tabLst>
                <a:tab pos="285750" algn="l"/>
              </a:tabLst>
              <a:defRPr/>
            </a:pPr>
            <a:r>
              <a:rPr lang="en-US" sz="1200" dirty="0"/>
              <a:t>Adding 3 objectives: </a:t>
            </a:r>
            <a:r>
              <a:rPr lang="en-US" altLang="zh-CN" sz="1200" dirty="0">
                <a:cs typeface="Arial" pitchFamily="34" charset="0"/>
              </a:rPr>
              <a:t>Specification of M3; Specification of data collection and reporting to better support the Network Assistance feature; Specify a 3GPP Service and URL Handler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Completion moved to June 2023, one additional supporting IM</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Expect impacts to CT3 Stage 3 on Application Function Event Exposure Service.</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Complete work on the remaining objectives with CRs to TS 26.501 </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49063313"/>
              </p:ext>
            </p:extLst>
          </p:nvPr>
        </p:nvGraphicFramePr>
        <p:xfrm>
          <a:off x="647700" y="1454150"/>
          <a:ext cx="10084901" cy="8491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960047</a:t>
                      </a:r>
                    </a:p>
                  </a:txBody>
                  <a:tcPr marL="9525" marR="9525" marT="9525" marB="0" anchor="b"/>
                </a:tc>
                <a:tc>
                  <a:txBody>
                    <a:bodyPr/>
                    <a:lstStyle/>
                    <a:p>
                      <a:pPr algn="l" fontAlgn="b"/>
                      <a:r>
                        <a:rPr lang="en-US" sz="1100" dirty="0"/>
                        <a:t>5G Media Streaming Architecture Phase 2 </a:t>
                      </a:r>
                    </a:p>
                  </a:txBody>
                  <a:tcPr marL="9525" marR="9525" marT="9525" marB="0" anchor="b"/>
                </a:tc>
                <a:tc>
                  <a:txBody>
                    <a:bodyPr/>
                    <a:lstStyle/>
                    <a:p>
                      <a:pPr algn="l" fontAlgn="b"/>
                      <a:r>
                        <a:rPr lang="en-US" sz="1100" dirty="0"/>
                        <a:t>5GMS_Ph2</a:t>
                      </a:r>
                    </a:p>
                  </a:txBody>
                  <a:tcPr marL="9525" marR="9525" marT="9525" marB="0" anchor="b"/>
                </a:tc>
                <a:tc>
                  <a:txBody>
                    <a:bodyPr/>
                    <a:lstStyle/>
                    <a:p>
                      <a:pPr algn="r" fontAlgn="b"/>
                      <a:r>
                        <a:rPr lang="en-US" sz="1100" dirty="0"/>
                        <a:t>3/3/2023 </a:t>
                      </a:r>
                      <a:r>
                        <a:rPr lang="en-US" sz="1100" dirty="0">
                          <a:solidFill>
                            <a:srgbClr val="FF0000"/>
                          </a:solidFill>
                        </a:rPr>
                        <a:t>-&gt; 6/6/2023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4"/>
                        </a:rPr>
                        <a:t>SP-220667</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US" sz="1100" dirty="0">
                          <a:solidFill>
                            <a:srgbClr val="FF0000"/>
                          </a:solidFill>
                        </a:rPr>
                        <a:t>Revised WID: </a:t>
                      </a:r>
                      <a:r>
                        <a:rPr lang="en-US" sz="1100" dirty="0">
                          <a:solidFill>
                            <a:srgbClr val="FF0000"/>
                          </a:solidFill>
                          <a:hlinkClick r:id="rId3"/>
                        </a:rPr>
                        <a:t>SP-230164</a:t>
                      </a:r>
                      <a:br>
                        <a:rPr lang="en-US" sz="1100" dirty="0">
                          <a:solidFill>
                            <a:srgbClr val="FF0000"/>
                          </a:solidFill>
                        </a:rPr>
                      </a:br>
                      <a:r>
                        <a:rPr lang="en-US" sz="1100" dirty="0">
                          <a:solidFill>
                            <a:srgbClr val="FF0000"/>
                          </a:solidFill>
                        </a:rPr>
                        <a:t>Stage 2 – CT3 Stage 3 work expected</a:t>
                      </a: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00100568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Audio codec phase 2 for 5G-Advanced  (5GMS_Audio_Ph2) – </a:t>
            </a:r>
            <a:r>
              <a:rPr lang="en-US" altLang="en-US" sz="3200" dirty="0">
                <a:solidFill>
                  <a:srgbClr val="33CC33"/>
                </a:solidFill>
              </a:rPr>
              <a:t>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The purpose of this Work Item is to upgrade relevant 5GMS streaming, TV and VR audio profiles in specifications of 5G-Advanced in Rel-18</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Completed the work with following CRs for approval: </a:t>
            </a:r>
            <a:r>
              <a:rPr lang="en-US" sz="1600" dirty="0">
                <a:hlinkClick r:id="rId2"/>
              </a:rPr>
              <a:t>SP-230251</a:t>
            </a:r>
            <a:r>
              <a:rPr lang="en-US" sz="1600" dirty="0"/>
              <a:t>: CR Pack on WI 5GMS_Audio_Ph2</a:t>
            </a:r>
          </a:p>
          <a:p>
            <a:pPr marL="687388" lvl="1" indent="-287338">
              <a:lnSpc>
                <a:spcPct val="93000"/>
              </a:lnSpc>
              <a:spcBef>
                <a:spcPct val="15000"/>
              </a:spcBef>
              <a:spcAft>
                <a:spcPct val="15000"/>
              </a:spcAft>
              <a:buSzPct val="100000"/>
              <a:tabLst>
                <a:tab pos="285750" algn="l"/>
              </a:tabLst>
              <a:defRPr/>
            </a:pPr>
            <a:r>
              <a:rPr lang="en-US" sz="1200" dirty="0"/>
              <a:t>CR TS 26.117 (5GMS Speech and audio profiles) on Introduction of </a:t>
            </a:r>
            <a:r>
              <a:rPr lang="en-US" sz="1200" dirty="0" err="1"/>
              <a:t>xHE</a:t>
            </a:r>
            <a:r>
              <a:rPr lang="en-US" sz="1200" dirty="0"/>
              <a:t>-AAC stereo audio operation point</a:t>
            </a:r>
          </a:p>
          <a:p>
            <a:pPr marL="687388" lvl="1" indent="-287338">
              <a:lnSpc>
                <a:spcPct val="93000"/>
              </a:lnSpc>
              <a:spcBef>
                <a:spcPct val="15000"/>
              </a:spcBef>
              <a:spcAft>
                <a:spcPct val="15000"/>
              </a:spcAft>
              <a:buSzPct val="100000"/>
              <a:tabLst>
                <a:tab pos="285750" algn="l"/>
              </a:tabLst>
              <a:defRPr/>
            </a:pPr>
            <a:r>
              <a:rPr lang="en-US" sz="1200" dirty="0"/>
              <a:t>CR TS 26.511 (5GMS Profiles, codecs and formats) on Upgrade of audio profiles for 5G-Advanced</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n/a </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1451440728"/>
              </p:ext>
            </p:extLst>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980009</a:t>
                      </a:r>
                    </a:p>
                  </a:txBody>
                  <a:tcPr marL="9525" marR="9525" marT="9525" marB="0" anchor="b"/>
                </a:tc>
                <a:tc>
                  <a:txBody>
                    <a:bodyPr/>
                    <a:lstStyle/>
                    <a:p>
                      <a:pPr algn="l" fontAlgn="b"/>
                      <a:r>
                        <a:rPr lang="en-US" sz="1100" dirty="0"/>
                        <a:t>5G Media Streaming Audio codec phase 2 for 5G-Advanced </a:t>
                      </a:r>
                    </a:p>
                  </a:txBody>
                  <a:tcPr marL="9525" marR="9525" marT="9525" marB="0" anchor="b"/>
                </a:tc>
                <a:tc>
                  <a:txBody>
                    <a:bodyPr/>
                    <a:lstStyle/>
                    <a:p>
                      <a:pPr algn="l" fontAlgn="b"/>
                      <a:r>
                        <a:rPr lang="en-US" sz="1100" dirty="0"/>
                        <a:t>5GMS_Audio_Ph2</a:t>
                      </a:r>
                    </a:p>
                  </a:txBody>
                  <a:tcPr marL="9525" marR="9525" marT="9525" marB="0" anchor="b"/>
                </a:tc>
                <a:tc>
                  <a:txBody>
                    <a:bodyPr/>
                    <a:lstStyle/>
                    <a:p>
                      <a:pPr algn="r" fontAlgn="b"/>
                      <a:r>
                        <a:rPr lang="en-US" sz="1100" dirty="0"/>
                        <a:t>3/3/2023</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3"/>
                        </a:rPr>
                        <a:t>SP-221033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100%</a:t>
                      </a:r>
                    </a:p>
                  </a:txBody>
                  <a:tcPr marL="36001" marR="36001" marT="0" marB="0" anchor="ctr"/>
                </a:tc>
                <a:tc>
                  <a:txBody>
                    <a:bodyPr/>
                    <a:lstStyle/>
                    <a:p>
                      <a:pPr algn="ctr">
                        <a:lnSpc>
                          <a:spcPct val="107000"/>
                        </a:lnSpc>
                        <a:spcAft>
                          <a:spcPts val="800"/>
                        </a:spcAft>
                      </a:pPr>
                      <a:r>
                        <a:rPr lang="en-GB" sz="1100" dirty="0">
                          <a:solidFill>
                            <a:srgbClr val="FF0000"/>
                          </a:solidFill>
                        </a:rPr>
                        <a:t>Complete</a:t>
                      </a: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423751388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br>
              <a:rPr lang="en-US" sz="3200" dirty="0"/>
            </a:br>
            <a:r>
              <a:rPr lang="en-US" altLang="en-US" sz="3200" dirty="0"/>
              <a:t>(</a:t>
            </a:r>
            <a:r>
              <a:rPr lang="en-US" sz="3200" dirty="0"/>
              <a:t>MP_RTT</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This WI will specify suitable solutions for multiparty RTT media in IMS, for both RTP and IMS data channel transport, focusing on the transport format and procedures in IETF RFC 9071</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Creation of the initial Permanent Document</a:t>
            </a:r>
            <a:endParaRPr lang="en-US" sz="1200" dirty="0"/>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Agree the comparisons and guidelines between RTP and IMS data channel solution.</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Agree proposals on architectures and call flows for multi-party RTT solutions including RTP and IMS data channel solution. </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1216634548"/>
              </p:ext>
            </p:extLst>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2"/>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361043174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3555398858"/>
              </p:ext>
            </p:extLst>
          </p:nvPr>
        </p:nvGraphicFramePr>
        <p:xfrm>
          <a:off x="579989" y="1263204"/>
          <a:ext cx="10084901" cy="350040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77881">
                  <a:extLst>
                    <a:ext uri="{9D8B030D-6E8A-4147-A177-3AD203B41FA5}">
                      <a16:colId xmlns:a16="http://schemas.microsoft.com/office/drawing/2014/main" val="20005"/>
                    </a:ext>
                  </a:extLst>
                </a:gridCol>
                <a:gridCol w="508247">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t>3/3/2023</a:t>
                      </a:r>
                      <a:br>
                        <a:rPr lang="en-US" sz="1100" dirty="0"/>
                      </a:br>
                      <a:r>
                        <a:rPr lang="en-US" sz="1100" dirty="0">
                          <a:solidFill>
                            <a:srgbClr val="FF0000"/>
                          </a:solidFill>
                        </a:rPr>
                        <a:t>-&gt; 6/6/2023</a:t>
                      </a:r>
                    </a:p>
                  </a:txBody>
                  <a:tcPr marL="9525" marR="9525" marT="9525" marB="0" anchor="b"/>
                </a:tc>
                <a:tc>
                  <a:txBody>
                    <a:bodyPr/>
                    <a:lstStyle/>
                    <a:p>
                      <a:pPr algn="r" fontAlgn="b"/>
                      <a:r>
                        <a:rPr lang="en-US" sz="1100" dirty="0"/>
                        <a:t>87%</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2"/>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90%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Target completion date delayed by 3 months. </a:t>
                      </a:r>
                      <a:r>
                        <a:rPr lang="en-GB" sz="1100" u="sng" dirty="0">
                          <a:solidFill>
                            <a:srgbClr val="FF0000"/>
                          </a:solidFill>
                        </a:rPr>
                        <a:t>WP needs to be corrected as the study is now under Rel-18</a:t>
                      </a:r>
                      <a:r>
                        <a:rPr lang="en-GB" sz="1100" dirty="0">
                          <a:solidFill>
                            <a:srgbClr val="FF0000"/>
                          </a:solidFill>
                        </a:rPr>
                        <a:t>. </a:t>
                      </a:r>
                    </a:p>
                  </a:txBody>
                  <a:tcPr marL="36001" marR="36001" marT="0" marB="0" anchor="ctr"/>
                </a:tc>
                <a:extLst>
                  <a:ext uri="{0D108BD9-81ED-4DB2-BD59-A6C34878D82A}">
                    <a16:rowId xmlns:a16="http://schemas.microsoft.com/office/drawing/2014/main" val="2379217155"/>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3"/>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0001"/>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t>6/6/2023</a:t>
                      </a:r>
                      <a:br>
                        <a:rPr lang="en-US" sz="1100" dirty="0"/>
                      </a:br>
                      <a:r>
                        <a:rPr lang="en-US" sz="1100" dirty="0">
                          <a:solidFill>
                            <a:srgbClr val="FF0000"/>
                          </a:solidFill>
                        </a:rPr>
                        <a:t>-&gt; 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4"/>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275914416"/>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t>6/6/2023 </a:t>
                      </a:r>
                      <a:br>
                        <a:rPr lang="en-US" sz="1100" dirty="0">
                          <a:solidFill>
                            <a:srgbClr val="FF0000"/>
                          </a:solidFill>
                        </a:rPr>
                      </a:br>
                      <a:r>
                        <a:rPr lang="en-US" sz="1100" dirty="0">
                          <a:solidFill>
                            <a:srgbClr val="FF0000"/>
                          </a:solidFill>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5"/>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67986977"/>
                  </a:ext>
                </a:extLst>
              </a:tr>
              <a:tr h="265183">
                <a:tc>
                  <a:txBody>
                    <a:bodyPr/>
                    <a:lstStyle/>
                    <a:p>
                      <a:pPr algn="r" fontAlgn="b"/>
                      <a:r>
                        <a:rPr lang="en-US" sz="1100" dirty="0"/>
                        <a:t>950013</a:t>
                      </a:r>
                    </a:p>
                  </a:txBody>
                  <a:tcPr marL="9525" marR="9525" marT="9525" marB="0" anchor="b"/>
                </a:tc>
                <a:tc>
                  <a:txBody>
                    <a:bodyPr/>
                    <a:lstStyle/>
                    <a:p>
                      <a:pPr algn="l" fontAlgn="b"/>
                      <a:r>
                        <a:rPr lang="en-US" sz="1100" dirty="0"/>
                        <a:t>Study on Smartly Tethering AR Glasses </a:t>
                      </a:r>
                    </a:p>
                  </a:txBody>
                  <a:tcPr marL="9525" marR="9525" marT="9525" marB="0" anchor="b"/>
                </a:tc>
                <a:tc>
                  <a:txBody>
                    <a:bodyPr/>
                    <a:lstStyle/>
                    <a:p>
                      <a:pPr algn="l" fontAlgn="b"/>
                      <a:r>
                        <a:rPr lang="en-US" sz="1100" dirty="0" err="1"/>
                        <a:t>FS_SmarTAR</a:t>
                      </a:r>
                      <a:endParaRPr lang="en-US" sz="1100" dirty="0"/>
                    </a:p>
                  </a:txBody>
                  <a:tcPr marL="9525" marR="9525" marT="9525" marB="0" anchor="b"/>
                </a:tc>
                <a:tc>
                  <a:txBody>
                    <a:bodyPr/>
                    <a:lstStyle/>
                    <a:p>
                      <a:pPr algn="r" fontAlgn="b"/>
                      <a:r>
                        <a:rPr lang="en-US" sz="1100" dirty="0"/>
                        <a:t>3/3/2023</a:t>
                      </a:r>
                    </a:p>
                    <a:p>
                      <a:pPr algn="r" fontAlgn="b"/>
                      <a:r>
                        <a:rPr lang="en-US" sz="1100" dirty="0">
                          <a:solidFill>
                            <a:srgbClr val="FF0000"/>
                          </a:solidFill>
                        </a:rPr>
                        <a:t>-&gt; 6/6/2023</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6"/>
                        </a:rPr>
                        <a:t>SP-220240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70%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667307046"/>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10%</a:t>
                      </a:r>
                    </a:p>
                  </a:txBody>
                  <a:tcPr marL="9525" marR="9525" marT="9525" marB="0" anchor="b"/>
                </a:tc>
                <a:tc>
                  <a:txBody>
                    <a:bodyPr/>
                    <a:lstStyle/>
                    <a:p>
                      <a:pPr algn="l" fontAlgn="b"/>
                      <a:r>
                        <a:rPr lang="en-US" sz="1100" dirty="0">
                          <a:hlinkClick r:id="rId7"/>
                        </a:rPr>
                        <a:t>SP-220708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65413729"/>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9/12/2024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8"/>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2134000311"/>
                  </a:ext>
                </a:extLst>
              </a:tr>
              <a:tr h="265183">
                <a:tc>
                  <a:txBody>
                    <a:bodyPr/>
                    <a:lstStyle/>
                    <a:p>
                      <a:pPr algn="r" fontAlgn="b"/>
                      <a:r>
                        <a:rPr lang="en-US" sz="1100" dirty="0">
                          <a:solidFill>
                            <a:schemeClr val="bg1">
                              <a:lumMod val="50000"/>
                            </a:schemeClr>
                          </a:solidFill>
                        </a:rPr>
                        <a:t>960050</a:t>
                      </a:r>
                    </a:p>
                  </a:txBody>
                  <a:tcPr marL="9525" marR="9525" marT="9525" marB="0" anchor="b"/>
                </a:tc>
                <a:tc>
                  <a:txBody>
                    <a:bodyPr/>
                    <a:lstStyle/>
                    <a:p>
                      <a:pPr algn="l" fontAlgn="b"/>
                      <a:r>
                        <a:rPr lang="en-US" sz="1100" dirty="0">
                          <a:solidFill>
                            <a:schemeClr val="bg1">
                              <a:lumMod val="50000"/>
                            </a:schemeClr>
                          </a:solidFill>
                        </a:rPr>
                        <a:t>Study on Audio Aspects for Glasses-type AR/MR Devices </a:t>
                      </a:r>
                    </a:p>
                  </a:txBody>
                  <a:tcPr marL="9525" marR="9525" marT="9525" marB="0" anchor="b"/>
                </a:tc>
                <a:tc>
                  <a:txBody>
                    <a:bodyPr/>
                    <a:lstStyle/>
                    <a:p>
                      <a:pPr algn="l" fontAlgn="b"/>
                      <a:r>
                        <a:rPr lang="en-US" sz="1100" dirty="0">
                          <a:solidFill>
                            <a:schemeClr val="bg1">
                              <a:lumMod val="50000"/>
                            </a:schemeClr>
                          </a:solidFill>
                        </a:rPr>
                        <a:t>FS_Audio_5GSTAR</a:t>
                      </a:r>
                    </a:p>
                  </a:txBody>
                  <a:tcPr marL="9525" marR="9525" marT="9525" marB="0" anchor="b"/>
                </a:tc>
                <a:tc>
                  <a:txBody>
                    <a:bodyPr/>
                    <a:lstStyle/>
                    <a:p>
                      <a:pPr algn="r" fontAlgn="b"/>
                      <a:r>
                        <a:rPr lang="en-US" sz="1100" dirty="0">
                          <a:solidFill>
                            <a:schemeClr val="bg1">
                              <a:lumMod val="50000"/>
                            </a:schemeClr>
                          </a:solidFill>
                        </a:rPr>
                        <a:t>12/8/2022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9">
                            <a:extLst>
                              <a:ext uri="{A12FA001-AC4F-418D-AE19-62706E023703}">
                                <ahyp:hlinkClr xmlns:ahyp="http://schemas.microsoft.com/office/drawing/2018/hyperlinkcolor" val="tx"/>
                              </a:ext>
                            </a:extLst>
                          </a:hlinkClick>
                        </a:rPr>
                        <a:t>SP-220617</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extLst>
                  <a:ext uri="{0D108BD9-81ED-4DB2-BD59-A6C34878D82A}">
                    <a16:rowId xmlns:a16="http://schemas.microsoft.com/office/drawing/2014/main" val="2076397248"/>
                  </a:ext>
                </a:extLst>
              </a:tr>
              <a:tr h="265183">
                <a:tc>
                  <a:txBody>
                    <a:bodyPr/>
                    <a:lstStyle/>
                    <a:p>
                      <a:pPr algn="r" fontAlgn="b"/>
                      <a:r>
                        <a:rPr lang="en-US" sz="1100" dirty="0">
                          <a:solidFill>
                            <a:schemeClr val="bg1">
                              <a:lumMod val="50000"/>
                            </a:schemeClr>
                          </a:solidFill>
                        </a:rPr>
                        <a:t>940010</a:t>
                      </a:r>
                    </a:p>
                  </a:txBody>
                  <a:tcPr marL="9525" marR="9525" marT="9525" marB="0" anchor="b"/>
                </a:tc>
                <a:tc>
                  <a:txBody>
                    <a:bodyPr/>
                    <a:lstStyle/>
                    <a:p>
                      <a:pPr algn="l" fontAlgn="b"/>
                      <a:r>
                        <a:rPr lang="en-US" sz="1100" dirty="0">
                          <a:solidFill>
                            <a:schemeClr val="bg1">
                              <a:lumMod val="50000"/>
                            </a:schemeClr>
                          </a:solidFill>
                        </a:rPr>
                        <a:t>Study on 5G Media Service Enablers </a:t>
                      </a:r>
                    </a:p>
                  </a:txBody>
                  <a:tcPr marL="9525" marR="9525" marT="9525" marB="0" anchor="b"/>
                </a:tc>
                <a:tc>
                  <a:txBody>
                    <a:bodyPr/>
                    <a:lstStyle/>
                    <a:p>
                      <a:pPr algn="l" fontAlgn="b"/>
                      <a:r>
                        <a:rPr lang="en-US" sz="1100" dirty="0">
                          <a:solidFill>
                            <a:schemeClr val="bg1">
                              <a:lumMod val="50000"/>
                            </a:schemeClr>
                          </a:solidFill>
                        </a:rPr>
                        <a:t>FS_5G_MSE</a:t>
                      </a:r>
                    </a:p>
                  </a:txBody>
                  <a:tcPr marL="9525" marR="9525" marT="9525" marB="0" anchor="b"/>
                </a:tc>
                <a:tc>
                  <a:txBody>
                    <a:bodyPr/>
                    <a:lstStyle/>
                    <a:p>
                      <a:pPr algn="r" fontAlgn="b"/>
                      <a:r>
                        <a:rPr lang="en-US" sz="1100" dirty="0">
                          <a:solidFill>
                            <a:schemeClr val="bg1">
                              <a:lumMod val="50000"/>
                            </a:schemeClr>
                          </a:solidFill>
                        </a:rPr>
                        <a:t>12/12/2022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SP-211338</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extLst>
                  <a:ext uri="{0D108BD9-81ED-4DB2-BD59-A6C34878D82A}">
                    <a16:rowId xmlns:a16="http://schemas.microsoft.com/office/drawing/2014/main" val="2945952662"/>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Agreed further cleanings and updates of the TR 26.926.</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Finalization of the TR with transfer of material from the permanent document is still work in progress.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Timeline extended by 3 months.</a:t>
            </a: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Present TR 26.926 in version 2.0.0 for approval</a:t>
            </a: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90065DBD-CC5B-4794-B487-3BEC9785ACE9}"/>
              </a:ext>
            </a:extLst>
          </p:cNvPr>
          <p:cNvGraphicFramePr>
            <a:graphicFrameLocks noGrp="1"/>
          </p:cNvGraphicFramePr>
          <p:nvPr>
            <p:extLst>
              <p:ext uri="{D42A27DB-BD31-4B8C-83A1-F6EECF244321}">
                <p14:modId xmlns:p14="http://schemas.microsoft.com/office/powerpoint/2010/main" val="1505055123"/>
              </p:ext>
            </p:extLst>
          </p:nvPr>
        </p:nvGraphicFramePr>
        <p:xfrm>
          <a:off x="647700" y="1454150"/>
          <a:ext cx="10084901" cy="106045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7926824"/>
                    </a:ext>
                  </a:extLst>
                </a:gridCol>
                <a:gridCol w="3844407">
                  <a:extLst>
                    <a:ext uri="{9D8B030D-6E8A-4147-A177-3AD203B41FA5}">
                      <a16:colId xmlns:a16="http://schemas.microsoft.com/office/drawing/2014/main" val="3526972684"/>
                    </a:ext>
                  </a:extLst>
                </a:gridCol>
                <a:gridCol w="1095473">
                  <a:extLst>
                    <a:ext uri="{9D8B030D-6E8A-4147-A177-3AD203B41FA5}">
                      <a16:colId xmlns:a16="http://schemas.microsoft.com/office/drawing/2014/main" val="1583030308"/>
                    </a:ext>
                  </a:extLst>
                </a:gridCol>
                <a:gridCol w="807092">
                  <a:extLst>
                    <a:ext uri="{9D8B030D-6E8A-4147-A177-3AD203B41FA5}">
                      <a16:colId xmlns:a16="http://schemas.microsoft.com/office/drawing/2014/main" val="2532741620"/>
                    </a:ext>
                  </a:extLst>
                </a:gridCol>
                <a:gridCol w="551732">
                  <a:extLst>
                    <a:ext uri="{9D8B030D-6E8A-4147-A177-3AD203B41FA5}">
                      <a16:colId xmlns:a16="http://schemas.microsoft.com/office/drawing/2014/main" val="2429663518"/>
                    </a:ext>
                  </a:extLst>
                </a:gridCol>
                <a:gridCol w="643064">
                  <a:extLst>
                    <a:ext uri="{9D8B030D-6E8A-4147-A177-3AD203B41FA5}">
                      <a16:colId xmlns:a16="http://schemas.microsoft.com/office/drawing/2014/main" val="3481251647"/>
                    </a:ext>
                  </a:extLst>
                </a:gridCol>
                <a:gridCol w="643064">
                  <a:extLst>
                    <a:ext uri="{9D8B030D-6E8A-4147-A177-3AD203B41FA5}">
                      <a16:colId xmlns:a16="http://schemas.microsoft.com/office/drawing/2014/main" val="3816602507"/>
                    </a:ext>
                  </a:extLst>
                </a:gridCol>
                <a:gridCol w="1898167">
                  <a:extLst>
                    <a:ext uri="{9D8B030D-6E8A-4147-A177-3AD203B41FA5}">
                      <a16:colId xmlns:a16="http://schemas.microsoft.com/office/drawing/2014/main" val="89448059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221227086"/>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t>3/3/2023</a:t>
                      </a:r>
                      <a:br>
                        <a:rPr lang="en-US" sz="1100" dirty="0"/>
                      </a:br>
                      <a:r>
                        <a:rPr lang="en-US" sz="1100" dirty="0">
                          <a:solidFill>
                            <a:srgbClr val="FF0000"/>
                          </a:solidFill>
                        </a:rPr>
                        <a:t>-&gt; 6/6/2023</a:t>
                      </a:r>
                    </a:p>
                  </a:txBody>
                  <a:tcPr marL="9525" marR="9525" marT="9525" marB="0" anchor="b"/>
                </a:tc>
                <a:tc>
                  <a:txBody>
                    <a:bodyPr/>
                    <a:lstStyle/>
                    <a:p>
                      <a:pPr algn="r" fontAlgn="b"/>
                      <a:r>
                        <a:rPr lang="en-US" sz="1100" dirty="0"/>
                        <a:t>87%</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2"/>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90%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Target completion date delayed by 3 months. </a:t>
                      </a:r>
                      <a:r>
                        <a:rPr lang="en-GB" sz="1100" u="sng" dirty="0">
                          <a:solidFill>
                            <a:srgbClr val="FF0000"/>
                          </a:solidFill>
                        </a:rPr>
                        <a:t>WP needs to be corrected as the study is now under Rel-18</a:t>
                      </a:r>
                      <a:r>
                        <a:rPr lang="en-GB" sz="1100" dirty="0">
                          <a:solidFill>
                            <a:srgbClr val="FF0000"/>
                          </a:solidFill>
                        </a:rPr>
                        <a:t>. </a:t>
                      </a:r>
                    </a:p>
                  </a:txBody>
                  <a:tcPr marL="36001" marR="36001" marT="0" marB="0" anchor="ctr"/>
                </a:tc>
                <a:extLst>
                  <a:ext uri="{0D108BD9-81ED-4DB2-BD59-A6C34878D82A}">
                    <a16:rowId xmlns:a16="http://schemas.microsoft.com/office/drawing/2014/main" val="3717027811"/>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Compression of AI/ML models were discussed including formats from MPEG (NNC). </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Agreed that it would be best to have a framework for evaluating compressions formats and optimization methods, but acknowledgement that it might be a huge amount of work going beyond the initial objectives to provide a solution for SA1 service requirements.</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Procedures and workflows have been introduced for federated learning. A few definitions have been updated.</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Draft TR incorporates definitions of sub-models and associated working assumptions for service configurations. Initial mapping to 5GMS has been considered and is expected to be refined.</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Architectures and service flows for:</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Complete/Basic AI/ML model distribution</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Split AI/ML operation</a:t>
            </a:r>
          </a:p>
          <a:p>
            <a:pPr marL="687388" lvl="1" indent="-287338">
              <a:lnSpc>
                <a:spcPct val="93000"/>
              </a:lnSpc>
              <a:spcBef>
                <a:spcPct val="15000"/>
              </a:spcBef>
              <a:spcAft>
                <a:spcPct val="15000"/>
              </a:spcAft>
              <a:buSzPct val="100000"/>
              <a:tabLst>
                <a:tab pos="285750" algn="l"/>
              </a:tabLst>
              <a:defRPr/>
            </a:pPr>
            <a:r>
              <a:rPr lang="en-US" altLang="zh-CN" sz="900" dirty="0">
                <a:cs typeface="Arial" pitchFamily="34" charset="0"/>
              </a:rPr>
              <a:t>Distributed/federated learning</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Gap identification between such architectures and existing SA4 media service architectures</a:t>
            </a:r>
          </a:p>
          <a:p>
            <a:pPr marL="287338" lvl="0" indent="-287338" fontAlgn="base">
              <a:lnSpc>
                <a:spcPct val="93000"/>
              </a:lnSpc>
              <a:spcBef>
                <a:spcPct val="15000"/>
              </a:spcBef>
              <a:spcAft>
                <a:spcPct val="15000"/>
              </a:spcAft>
              <a:buSzPct val="100000"/>
              <a:buNone/>
              <a:tabLst>
                <a:tab pos="285750" algn="l"/>
              </a:tabLst>
              <a:defRPr/>
            </a:pPr>
            <a:endParaRPr lang="en-US" altLang="zh-CN" sz="1200" dirty="0"/>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530307040"/>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200" dirty="0"/>
              <a:t>List and describe use cases that can be addressed using network slicing, and study collaboration scenarios and deployment architectures to support network slicing for media services. Describe and document provisioning aspects for configuring media services with one or more network slices at M1. Identify impact of network slicing on dynamic policy invocation APIs at M5. Identify potential areas for normative work as the next phase.</a:t>
            </a: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3GPP TR 26.941 progressed to V0.4.0 and now includes:</a:t>
            </a:r>
          </a:p>
          <a:p>
            <a:pPr lvl="1">
              <a:lnSpc>
                <a:spcPct val="93000"/>
              </a:lnSpc>
              <a:spcBef>
                <a:spcPct val="15000"/>
              </a:spcBef>
              <a:spcAft>
                <a:spcPct val="15000"/>
              </a:spcAft>
              <a:buSzPct val="100000"/>
              <a:tabLst>
                <a:tab pos="285750" algn="l"/>
              </a:tabLst>
              <a:defRPr/>
            </a:pPr>
            <a:r>
              <a:rPr lang="en-US" altLang="zh-CN" sz="1200" dirty="0">
                <a:cs typeface="Arial" pitchFamily="34" charset="0"/>
              </a:rPr>
              <a:t>Additional references, Assumptions</a:t>
            </a:r>
          </a:p>
          <a:p>
            <a:pPr lvl="1">
              <a:lnSpc>
                <a:spcPct val="93000"/>
              </a:lnSpc>
              <a:spcBef>
                <a:spcPct val="15000"/>
              </a:spcBef>
              <a:spcAft>
                <a:spcPct val="15000"/>
              </a:spcAft>
              <a:buSzPct val="100000"/>
              <a:tabLst>
                <a:tab pos="285750" algn="l"/>
              </a:tabLst>
              <a:defRPr/>
            </a:pPr>
            <a:r>
              <a:rPr lang="en-US" altLang="zh-CN" sz="1200" dirty="0">
                <a:cs typeface="Arial" pitchFamily="34" charset="0"/>
              </a:rPr>
              <a:t>Description of Network Slice Replacement </a:t>
            </a:r>
          </a:p>
          <a:p>
            <a:pPr lvl="1">
              <a:lnSpc>
                <a:spcPct val="93000"/>
              </a:lnSpc>
              <a:spcBef>
                <a:spcPct val="15000"/>
              </a:spcBef>
              <a:spcAft>
                <a:spcPct val="15000"/>
              </a:spcAft>
              <a:buSzPct val="100000"/>
              <a:tabLst>
                <a:tab pos="285750" algn="l"/>
              </a:tabLst>
              <a:defRPr/>
            </a:pPr>
            <a:r>
              <a:rPr lang="en-US" altLang="zh-CN" sz="1200" dirty="0">
                <a:cs typeface="Arial" pitchFamily="34" charset="0"/>
              </a:rPr>
              <a:t>Service continuity for media streaming sessions migrated between Network Slices</a:t>
            </a:r>
          </a:p>
          <a:p>
            <a:pPr lvl="1">
              <a:lnSpc>
                <a:spcPct val="93000"/>
              </a:lnSpc>
              <a:spcBef>
                <a:spcPct val="15000"/>
              </a:spcBef>
              <a:spcAft>
                <a:spcPct val="15000"/>
              </a:spcAft>
              <a:buSzPct val="100000"/>
              <a:tabLst>
                <a:tab pos="285750" algn="l"/>
              </a:tabLst>
              <a:defRPr/>
            </a:pPr>
            <a:r>
              <a:rPr lang="en-US" altLang="zh-CN" sz="1200" dirty="0">
                <a:cs typeface="Arial" pitchFamily="34" charset="0"/>
              </a:rPr>
              <a:t>Additional use cases on Multiple network slices for uplink and downlink streaming and Premium gaming slice</a:t>
            </a:r>
          </a:p>
          <a:p>
            <a:pPr lvl="1">
              <a:lnSpc>
                <a:spcPct val="93000"/>
              </a:lnSpc>
              <a:spcBef>
                <a:spcPct val="15000"/>
              </a:spcBef>
              <a:spcAft>
                <a:spcPct val="15000"/>
              </a:spcAft>
              <a:buSzPct val="100000"/>
              <a:tabLst>
                <a:tab pos="285750" algn="l"/>
              </a:tabLst>
              <a:defRPr/>
            </a:pPr>
            <a:r>
              <a:rPr lang="en-US" altLang="zh-CN" sz="1200" dirty="0">
                <a:cs typeface="Arial" pitchFamily="34" charset="0"/>
              </a:rPr>
              <a:t>Updates to Key Issue #1: Service Provisioning and Key Issue #3: Moving media flows to other Network </a:t>
            </a:r>
            <a:r>
              <a:rPr lang="en-US" altLang="zh-CN" sz="1200" dirty="0" err="1">
                <a:cs typeface="Arial" pitchFamily="34" charset="0"/>
              </a:rPr>
              <a:t>sSlices</a:t>
            </a:r>
            <a:endParaRPr lang="en-US" altLang="zh-CN" sz="1200" dirty="0">
              <a:cs typeface="Arial"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 work on:</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Description of key issues and candidate solutions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Identification of possible new key issues in scope of TR 26.941 for inclusion in TR</a:t>
            </a: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200" dirty="0"/>
          </a:p>
          <a:p>
            <a:pPr>
              <a:buNone/>
            </a:pPr>
            <a:endParaRPr lang="fr-FR" sz="1200" dirty="0"/>
          </a:p>
        </p:txBody>
      </p:sp>
      <p:graphicFrame>
        <p:nvGraphicFramePr>
          <p:cNvPr id="4" name="Table 3">
            <a:extLst>
              <a:ext uri="{FF2B5EF4-FFF2-40B4-BE49-F238E27FC236}">
                <a16:creationId xmlns:a16="http://schemas.microsoft.com/office/drawing/2014/main" id="{61BBDFB3-2047-46E9-9D10-C06A7920E0E3}"/>
              </a:ext>
            </a:extLst>
          </p:cNvPr>
          <p:cNvGraphicFramePr>
            <a:graphicFrameLocks noGrp="1"/>
          </p:cNvGraphicFramePr>
          <p:nvPr>
            <p:extLst>
              <p:ext uri="{D42A27DB-BD31-4B8C-83A1-F6EECF244321}">
                <p14:modId xmlns:p14="http://schemas.microsoft.com/office/powerpoint/2010/main" val="504374751"/>
              </p:ext>
            </p:extLst>
          </p:nvPr>
        </p:nvGraphicFramePr>
        <p:xfrm>
          <a:off x="647700" y="1454150"/>
          <a:ext cx="10084901" cy="86328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264625990"/>
                    </a:ext>
                  </a:extLst>
                </a:gridCol>
                <a:gridCol w="3844407">
                  <a:extLst>
                    <a:ext uri="{9D8B030D-6E8A-4147-A177-3AD203B41FA5}">
                      <a16:colId xmlns:a16="http://schemas.microsoft.com/office/drawing/2014/main" val="2275545722"/>
                    </a:ext>
                  </a:extLst>
                </a:gridCol>
                <a:gridCol w="1095473">
                  <a:extLst>
                    <a:ext uri="{9D8B030D-6E8A-4147-A177-3AD203B41FA5}">
                      <a16:colId xmlns:a16="http://schemas.microsoft.com/office/drawing/2014/main" val="3019413035"/>
                    </a:ext>
                  </a:extLst>
                </a:gridCol>
                <a:gridCol w="807092">
                  <a:extLst>
                    <a:ext uri="{9D8B030D-6E8A-4147-A177-3AD203B41FA5}">
                      <a16:colId xmlns:a16="http://schemas.microsoft.com/office/drawing/2014/main" val="1486654235"/>
                    </a:ext>
                  </a:extLst>
                </a:gridCol>
                <a:gridCol w="551732">
                  <a:extLst>
                    <a:ext uri="{9D8B030D-6E8A-4147-A177-3AD203B41FA5}">
                      <a16:colId xmlns:a16="http://schemas.microsoft.com/office/drawing/2014/main" val="460481381"/>
                    </a:ext>
                  </a:extLst>
                </a:gridCol>
                <a:gridCol w="643064">
                  <a:extLst>
                    <a:ext uri="{9D8B030D-6E8A-4147-A177-3AD203B41FA5}">
                      <a16:colId xmlns:a16="http://schemas.microsoft.com/office/drawing/2014/main" val="384219110"/>
                    </a:ext>
                  </a:extLst>
                </a:gridCol>
                <a:gridCol w="643064">
                  <a:extLst>
                    <a:ext uri="{9D8B030D-6E8A-4147-A177-3AD203B41FA5}">
                      <a16:colId xmlns:a16="http://schemas.microsoft.com/office/drawing/2014/main" val="225158765"/>
                    </a:ext>
                  </a:extLst>
                </a:gridCol>
                <a:gridCol w="1898167">
                  <a:extLst>
                    <a:ext uri="{9D8B030D-6E8A-4147-A177-3AD203B41FA5}">
                      <a16:colId xmlns:a16="http://schemas.microsoft.com/office/drawing/2014/main" val="4139608264"/>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75556676"/>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t>6/6/2023</a:t>
                      </a:r>
                      <a:br>
                        <a:rPr lang="en-US" sz="1100" dirty="0"/>
                      </a:br>
                      <a:r>
                        <a:rPr lang="en-US" sz="1100" dirty="0">
                          <a:solidFill>
                            <a:srgbClr val="FF0000"/>
                          </a:solidFill>
                        </a:rPr>
                        <a:t>-&gt; 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6524461"/>
                  </a:ext>
                </a:extLst>
              </a:tr>
            </a:tbl>
          </a:graphicData>
        </a:graphic>
      </p:graphicFrame>
    </p:spTree>
    <p:extLst>
      <p:ext uri="{BB962C8B-B14F-4D97-AF65-F5344CB8AC3E}">
        <p14:creationId xmlns:p14="http://schemas.microsoft.com/office/powerpoint/2010/main" val="6134546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p>
          <a:p>
            <a:pPr lvl="1">
              <a:lnSpc>
                <a:spcPct val="90000"/>
              </a:lnSpc>
              <a:spcBef>
                <a:spcPts val="400"/>
              </a:spcBef>
              <a:tabLst>
                <a:tab pos="2152650" algn="l"/>
                <a:tab pos="5118100" algn="l"/>
              </a:tabLst>
              <a:defRPr/>
            </a:pPr>
            <a:r>
              <a:rPr lang="fi-FI" sz="1800" kern="0" dirty="0"/>
              <a:t>Secretary: Andrijana Brekalo (MCC Support)</a:t>
            </a:r>
          </a:p>
          <a:p>
            <a:pPr lvl="1">
              <a:lnSpc>
                <a:spcPct val="90000"/>
              </a:lnSpc>
              <a:spcBef>
                <a:spcPts val="400"/>
              </a:spcBef>
              <a:tabLst>
                <a:tab pos="2152650" algn="l"/>
                <a:tab pos="5118100" algn="l"/>
              </a:tabLst>
              <a:defRPr/>
            </a:pPr>
            <a:r>
              <a:rPr lang="en-US" sz="1800" dirty="0">
                <a:solidFill>
                  <a:srgbClr val="FF0000"/>
                </a:solidFill>
              </a:rPr>
              <a:t>Elections for a Chair and one Vice-Chair of SA WG4 will be held during SA WG4 meeting #123-e, 17 to 21 April 2023 using the new 3GPP voting application tool.</a:t>
            </a:r>
            <a:endParaRPr lang="fi-FI" sz="1400" kern="0" dirty="0"/>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280483380"/>
              </p:ext>
            </p:extLst>
          </p:nvPr>
        </p:nvGraphicFramePr>
        <p:xfrm>
          <a:off x="2022525" y="4516510"/>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Update to PD to make the document structure easily fit to a future TR, and to include a new use case that assumes UE handling multiple video sources, i.e., cameras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Changes to completion date from June 2023 to March 2024</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Update to SID (</a:t>
            </a:r>
            <a:r>
              <a:rPr lang="en-US" sz="1400" b="0" i="0" dirty="0">
                <a:solidFill>
                  <a:srgbClr val="000000"/>
                </a:solidFill>
                <a:effectLst/>
                <a:hlinkClick r:id="rId2"/>
              </a:rPr>
              <a:t>SP-230166</a:t>
            </a:r>
            <a:r>
              <a:rPr lang="en-US" altLang="zh-CN" sz="1400" dirty="0">
                <a:cs typeface="Arial" pitchFamily="34" charset="0"/>
              </a:rPr>
              <a:t>) to replace Rapporteur with Yoshihiro INOUE, of NTT, and add one supporting IM</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TR 26.930</a:t>
            </a: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extLst>
              <p:ext uri="{D42A27DB-BD31-4B8C-83A1-F6EECF244321}">
                <p14:modId xmlns:p14="http://schemas.microsoft.com/office/powerpoint/2010/main" val="1249683093"/>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t>6/6/2023 </a:t>
                      </a:r>
                      <a:br>
                        <a:rPr lang="en-US" sz="1100" dirty="0">
                          <a:solidFill>
                            <a:srgbClr val="FF0000"/>
                          </a:solidFill>
                        </a:rPr>
                      </a:br>
                      <a:r>
                        <a:rPr lang="en-US" sz="1100" dirty="0">
                          <a:solidFill>
                            <a:srgbClr val="FF0000"/>
                          </a:solidFill>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3"/>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Smartly Tethering AR Glasses (</a:t>
            </a:r>
            <a:r>
              <a:rPr lang="en-US" altLang="en-US" sz="3200" dirty="0" err="1"/>
              <a:t>FS_SmarTAR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Defining different tethering architectures for AR Glasses including 5G </a:t>
            </a:r>
            <a:r>
              <a:rPr lang="en-US" altLang="en-US" sz="1400" dirty="0" err="1"/>
              <a:t>sidelink</a:t>
            </a:r>
            <a:r>
              <a:rPr lang="en-US" altLang="en-US" sz="1400" dirty="0"/>
              <a:t> and non-5G access based on existing 5G System functionalities.  Study the relationship with PIN (Personal IoT Network). Identify media handling aspects. Identify end-to-end QoS-handling of tethering. Provide recommendations for suitable architectures to meet typical AR requirements such as low power consumption, low latency, high bitrates, security and reliability.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26.806 </a:t>
            </a:r>
            <a:r>
              <a:rPr lang="en-US" altLang="zh-CN" sz="1400" i="1" dirty="0">
                <a:cs typeface="Arial" pitchFamily="34" charset="0"/>
              </a:rPr>
              <a:t>Study on Tethering AR Glasses – Architectures, QoS and Media Aspects </a:t>
            </a:r>
            <a:r>
              <a:rPr lang="en-US" altLang="zh-CN" sz="1400" dirty="0">
                <a:cs typeface="Arial" pitchFamily="34" charset="0"/>
              </a:rPr>
              <a:t>(Rel-18, </a:t>
            </a:r>
            <a:r>
              <a:rPr lang="en-US" altLang="en-US" sz="1400" dirty="0" err="1"/>
              <a:t>FS_SmarTAR</a:t>
            </a:r>
            <a:r>
              <a:rPr lang="en-US" altLang="en-US" sz="1400" dirty="0"/>
              <a:t>) </a:t>
            </a:r>
            <a:r>
              <a:rPr lang="en-US" altLang="zh-CN" sz="1400" dirty="0">
                <a:cs typeface="Arial" pitchFamily="34" charset="0"/>
              </a:rPr>
              <a:t>progressed to v1.1.0. Latest additions: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Improvements on Description of PIN (Personal IoT Network) and updates based on latest 3GPP SA2 architecture work status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Updates to Key Issue #4: Formats and Connectivity of Tethered Glass</a:t>
            </a:r>
          </a:p>
          <a:p>
            <a:pPr lvl="1">
              <a:lnSpc>
                <a:spcPct val="93000"/>
              </a:lnSpc>
              <a:spcBef>
                <a:spcPct val="15000"/>
              </a:spcBef>
              <a:spcAft>
                <a:spcPct val="15000"/>
              </a:spcAft>
              <a:buSzPct val="100000"/>
              <a:tabLst>
                <a:tab pos="285750" algn="l"/>
              </a:tabLst>
              <a:defRPr/>
            </a:pPr>
            <a:r>
              <a:rPr lang="en-US" altLang="zh-CN" sz="1400" dirty="0">
                <a:cs typeface="Arial" pitchFamily="34" charset="0"/>
              </a:rPr>
              <a:t>Updates to Key Issue #6: Usage of PIN for Tethered Glasses</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Complete Study Item objectives and send TR 26.806 v2.0.0 for approval</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2C19F0A-D084-476B-A67F-502FA9E3B7F4}"/>
              </a:ext>
            </a:extLst>
          </p:cNvPr>
          <p:cNvGraphicFramePr>
            <a:graphicFrameLocks noGrp="1"/>
          </p:cNvGraphicFramePr>
          <p:nvPr>
            <p:extLst>
              <p:ext uri="{D42A27DB-BD31-4B8C-83A1-F6EECF244321}">
                <p14:modId xmlns:p14="http://schemas.microsoft.com/office/powerpoint/2010/main" val="2116908465"/>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983076281"/>
                    </a:ext>
                  </a:extLst>
                </a:gridCol>
                <a:gridCol w="3844407">
                  <a:extLst>
                    <a:ext uri="{9D8B030D-6E8A-4147-A177-3AD203B41FA5}">
                      <a16:colId xmlns:a16="http://schemas.microsoft.com/office/drawing/2014/main" val="334341850"/>
                    </a:ext>
                  </a:extLst>
                </a:gridCol>
                <a:gridCol w="1095473">
                  <a:extLst>
                    <a:ext uri="{9D8B030D-6E8A-4147-A177-3AD203B41FA5}">
                      <a16:colId xmlns:a16="http://schemas.microsoft.com/office/drawing/2014/main" val="3223386428"/>
                    </a:ext>
                  </a:extLst>
                </a:gridCol>
                <a:gridCol w="807092">
                  <a:extLst>
                    <a:ext uri="{9D8B030D-6E8A-4147-A177-3AD203B41FA5}">
                      <a16:colId xmlns:a16="http://schemas.microsoft.com/office/drawing/2014/main" val="718848858"/>
                    </a:ext>
                  </a:extLst>
                </a:gridCol>
                <a:gridCol w="551732">
                  <a:extLst>
                    <a:ext uri="{9D8B030D-6E8A-4147-A177-3AD203B41FA5}">
                      <a16:colId xmlns:a16="http://schemas.microsoft.com/office/drawing/2014/main" val="860983933"/>
                    </a:ext>
                  </a:extLst>
                </a:gridCol>
                <a:gridCol w="643064">
                  <a:extLst>
                    <a:ext uri="{9D8B030D-6E8A-4147-A177-3AD203B41FA5}">
                      <a16:colId xmlns:a16="http://schemas.microsoft.com/office/drawing/2014/main" val="1739941634"/>
                    </a:ext>
                  </a:extLst>
                </a:gridCol>
                <a:gridCol w="643064">
                  <a:extLst>
                    <a:ext uri="{9D8B030D-6E8A-4147-A177-3AD203B41FA5}">
                      <a16:colId xmlns:a16="http://schemas.microsoft.com/office/drawing/2014/main" val="882381101"/>
                    </a:ext>
                  </a:extLst>
                </a:gridCol>
                <a:gridCol w="1898167">
                  <a:extLst>
                    <a:ext uri="{9D8B030D-6E8A-4147-A177-3AD203B41FA5}">
                      <a16:colId xmlns:a16="http://schemas.microsoft.com/office/drawing/2014/main" val="3089650840"/>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4038082584"/>
                  </a:ext>
                </a:extLst>
              </a:tr>
              <a:tr h="265183">
                <a:tc>
                  <a:txBody>
                    <a:bodyPr/>
                    <a:lstStyle/>
                    <a:p>
                      <a:pPr algn="r" fontAlgn="b"/>
                      <a:r>
                        <a:rPr lang="en-US" sz="1100" dirty="0"/>
                        <a:t>950013</a:t>
                      </a:r>
                    </a:p>
                  </a:txBody>
                  <a:tcPr marL="9525" marR="9525" marT="9525" marB="0" anchor="b"/>
                </a:tc>
                <a:tc>
                  <a:txBody>
                    <a:bodyPr/>
                    <a:lstStyle/>
                    <a:p>
                      <a:pPr algn="l" fontAlgn="b"/>
                      <a:r>
                        <a:rPr lang="en-US" sz="1100" dirty="0"/>
                        <a:t>Study on Smartly Tethering AR Glasses </a:t>
                      </a:r>
                    </a:p>
                  </a:txBody>
                  <a:tcPr marL="9525" marR="9525" marT="9525" marB="0" anchor="b"/>
                </a:tc>
                <a:tc>
                  <a:txBody>
                    <a:bodyPr/>
                    <a:lstStyle/>
                    <a:p>
                      <a:pPr algn="l" fontAlgn="b"/>
                      <a:r>
                        <a:rPr lang="en-US" sz="1100" dirty="0" err="1"/>
                        <a:t>FS_SmarTAR</a:t>
                      </a:r>
                      <a:endParaRPr lang="en-US" sz="1100" dirty="0"/>
                    </a:p>
                  </a:txBody>
                  <a:tcPr marL="9525" marR="9525" marT="9525" marB="0" anchor="b"/>
                </a:tc>
                <a:tc>
                  <a:txBody>
                    <a:bodyPr/>
                    <a:lstStyle/>
                    <a:p>
                      <a:pPr algn="r" fontAlgn="b"/>
                      <a:r>
                        <a:rPr lang="en-US" sz="1100" dirty="0"/>
                        <a:t>3/3/2023</a:t>
                      </a:r>
                    </a:p>
                    <a:p>
                      <a:pPr algn="r" fontAlgn="b"/>
                      <a:r>
                        <a:rPr lang="en-US" sz="1100" dirty="0">
                          <a:solidFill>
                            <a:srgbClr val="FF0000"/>
                          </a:solidFill>
                        </a:rPr>
                        <a:t>-&gt; 6/6/2023</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2"/>
                        </a:rPr>
                        <a:t>SP-220240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70%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9948111"/>
                  </a:ext>
                </a:extLst>
              </a:tr>
            </a:tbl>
          </a:graphicData>
        </a:graphic>
      </p:graphicFrame>
    </p:spTree>
    <p:extLst>
      <p:ext uri="{BB962C8B-B14F-4D97-AF65-F5344CB8AC3E}">
        <p14:creationId xmlns:p14="http://schemas.microsoft.com/office/powerpoint/2010/main" val="108477466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26.812 progressed to V0.3.0 </a:t>
            </a:r>
          </a:p>
          <a:p>
            <a:pPr lvl="1">
              <a:lnSpc>
                <a:spcPct val="93000"/>
              </a:lnSpc>
              <a:spcBef>
                <a:spcPct val="15000"/>
              </a:spcBef>
              <a:spcAft>
                <a:spcPct val="15000"/>
              </a:spcAft>
              <a:buSzPct val="100000"/>
              <a:tabLst>
                <a:tab pos="285750" algn="l"/>
              </a:tabLst>
              <a:defRPr/>
            </a:pPr>
            <a:r>
              <a:rPr lang="en-US" altLang="zh-CN" sz="1000" dirty="0">
                <a:cs typeface="Arial" pitchFamily="34" charset="0"/>
              </a:rPr>
              <a:t>MPEG activities have been updated in the Draft TR.</a:t>
            </a:r>
          </a:p>
          <a:p>
            <a:pPr lvl="1">
              <a:lnSpc>
                <a:spcPct val="93000"/>
              </a:lnSpc>
              <a:spcBef>
                <a:spcPct val="15000"/>
              </a:spcBef>
              <a:spcAft>
                <a:spcPct val="15000"/>
              </a:spcAft>
              <a:buSzPct val="100000"/>
              <a:tabLst>
                <a:tab pos="285750" algn="l"/>
              </a:tabLst>
              <a:defRPr/>
            </a:pPr>
            <a:r>
              <a:rPr lang="en-US" altLang="zh-CN" sz="1000" dirty="0">
                <a:cs typeface="Arial" pitchFamily="34" charset="0"/>
              </a:rPr>
              <a:t>Head motion aware </a:t>
            </a:r>
            <a:r>
              <a:rPr lang="en-US" altLang="zh-CN" sz="1000" dirty="0" err="1">
                <a:cs typeface="Arial" pitchFamily="34" charset="0"/>
              </a:rPr>
              <a:t>QoE</a:t>
            </a:r>
            <a:r>
              <a:rPr lang="en-US" altLang="zh-CN" sz="1000" dirty="0">
                <a:cs typeface="Arial" pitchFamily="34" charset="0"/>
              </a:rPr>
              <a:t> metric has been reviewed, and other metrics have been discussed.</a:t>
            </a:r>
          </a:p>
          <a:p>
            <a:pPr lvl="1">
              <a:lnSpc>
                <a:spcPct val="93000"/>
              </a:lnSpc>
              <a:spcBef>
                <a:spcPct val="15000"/>
              </a:spcBef>
              <a:spcAft>
                <a:spcPct val="15000"/>
              </a:spcAft>
              <a:buSzPct val="100000"/>
              <a:tabLst>
                <a:tab pos="285750" algn="l"/>
              </a:tabLst>
              <a:defRPr/>
            </a:pPr>
            <a:r>
              <a:rPr lang="en-US" altLang="zh-CN" sz="1000" dirty="0">
                <a:cs typeface="Arial" pitchFamily="34" charset="0"/>
              </a:rPr>
              <a:t>Agreement to focus on basic use cases for the study and have identified a few observation points in the XR device architecture.</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 Relevant information on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 collection for AR and XR services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Progress other objectives</a:t>
            </a:r>
            <a:endPar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64033177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10%</a:t>
                      </a:r>
                    </a:p>
                  </a:txBody>
                  <a:tcPr marL="9525" marR="9525" marT="9525" marB="0" anchor="b"/>
                </a:tc>
                <a:tc>
                  <a:txBody>
                    <a:bodyPr/>
                    <a:lstStyle/>
                    <a:p>
                      <a:pPr algn="l" fontAlgn="b"/>
                      <a:r>
                        <a:rPr lang="en-US" sz="1100" dirty="0">
                          <a:hlinkClick r:id="rId3"/>
                        </a:rPr>
                        <a:t>SP-220708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 first version of TR 26.933 (v0.0.1) has been agreed as basis for further work.</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The </a:t>
            </a:r>
            <a:r>
              <a:rPr lang="en-US" altLang="zh-CN" sz="1400" dirty="0" err="1">
                <a:cs typeface="Arial" pitchFamily="34" charset="0"/>
              </a:rPr>
              <a:t>FS_DaCED</a:t>
            </a:r>
            <a:r>
              <a:rPr lang="en-US" altLang="zh-CN" sz="1400" dirty="0">
                <a:cs typeface="Arial" pitchFamily="34" charset="0"/>
              </a:rPr>
              <a:t> time plan was initiated</a:t>
            </a:r>
          </a:p>
          <a:p>
            <a:pPr lvl="1">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Continue to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UE categories determination;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Components used in audio capture.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Start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Acoustic design including acoustic structure, microphone array design, etc.</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Signal processing Including necessary relevant processing for audio format, enhancement solution for immersive, speech enhancement,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endPar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3966045105"/>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9/12/2024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3"/>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768031574"/>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01212758"/>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3"/>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 (</a:t>
            </a:r>
            <a:r>
              <a:rPr lang="en-US" dirty="0"/>
              <a:t>ISAR)</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400" dirty="0" err="1">
                <a:solidFill>
                  <a:srgbClr val="000000"/>
                </a:solidFill>
                <a:effectLst/>
                <a:ea typeface="MS Mincho" panose="02020609040205080304" pitchFamily="49" charset="-128"/>
              </a:rPr>
              <a:t>MeCAR</a:t>
            </a:r>
            <a:r>
              <a:rPr lang="en-US" sz="14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buNone/>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47985314"/>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0852836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List of outgoing LSs from SA4#122</a:t>
            </a:r>
            <a:endParaRPr lang="en-US" altLang="en-US" dirty="0"/>
          </a:p>
        </p:txBody>
      </p:sp>
      <p:graphicFrame>
        <p:nvGraphicFramePr>
          <p:cNvPr id="2" name="Table 1">
            <a:extLst>
              <a:ext uri="{FF2B5EF4-FFF2-40B4-BE49-F238E27FC236}">
                <a16:creationId xmlns:a16="http://schemas.microsoft.com/office/drawing/2014/main" id="{6E58C65A-295E-AB6D-8835-8C8E8511DEB6}"/>
              </a:ext>
            </a:extLst>
          </p:cNvPr>
          <p:cNvGraphicFramePr>
            <a:graphicFrameLocks noGrp="1"/>
          </p:cNvGraphicFramePr>
          <p:nvPr/>
        </p:nvGraphicFramePr>
        <p:xfrm>
          <a:off x="647699" y="2600259"/>
          <a:ext cx="11183940" cy="2562293"/>
        </p:xfrm>
        <a:graphic>
          <a:graphicData uri="http://schemas.openxmlformats.org/drawingml/2006/table">
            <a:tbl>
              <a:tblPr firstRow="1" firstCol="1" bandRow="1">
                <a:tableStyleId>{5C22544A-7EE6-4342-B048-85BDC9FD1C3A}</a:tableStyleId>
              </a:tblPr>
              <a:tblGrid>
                <a:gridCol w="2236788">
                  <a:extLst>
                    <a:ext uri="{9D8B030D-6E8A-4147-A177-3AD203B41FA5}">
                      <a16:colId xmlns:a16="http://schemas.microsoft.com/office/drawing/2014/main" val="4109730225"/>
                    </a:ext>
                  </a:extLst>
                </a:gridCol>
                <a:gridCol w="2236788">
                  <a:extLst>
                    <a:ext uri="{9D8B030D-6E8A-4147-A177-3AD203B41FA5}">
                      <a16:colId xmlns:a16="http://schemas.microsoft.com/office/drawing/2014/main" val="739912591"/>
                    </a:ext>
                  </a:extLst>
                </a:gridCol>
                <a:gridCol w="2236788">
                  <a:extLst>
                    <a:ext uri="{9D8B030D-6E8A-4147-A177-3AD203B41FA5}">
                      <a16:colId xmlns:a16="http://schemas.microsoft.com/office/drawing/2014/main" val="2186625653"/>
                    </a:ext>
                  </a:extLst>
                </a:gridCol>
                <a:gridCol w="2236788">
                  <a:extLst>
                    <a:ext uri="{9D8B030D-6E8A-4147-A177-3AD203B41FA5}">
                      <a16:colId xmlns:a16="http://schemas.microsoft.com/office/drawing/2014/main" val="1632391974"/>
                    </a:ext>
                  </a:extLst>
                </a:gridCol>
                <a:gridCol w="2236788">
                  <a:extLst>
                    <a:ext uri="{9D8B030D-6E8A-4147-A177-3AD203B41FA5}">
                      <a16:colId xmlns:a16="http://schemas.microsoft.com/office/drawing/2014/main" val="1391773427"/>
                    </a:ext>
                  </a:extLst>
                </a:gridCol>
              </a:tblGrid>
              <a:tr h="136081">
                <a:tc>
                  <a:txBody>
                    <a:bodyPr/>
                    <a:lstStyle/>
                    <a:p>
                      <a:pPr marL="0" marR="0" algn="ctr">
                        <a:lnSpc>
                          <a:spcPct val="107000"/>
                        </a:lnSpc>
                        <a:spcBef>
                          <a:spcPts val="0"/>
                        </a:spcBef>
                        <a:spcAft>
                          <a:spcPts val="0"/>
                        </a:spcAft>
                      </a:pPr>
                      <a:r>
                        <a:rPr lang="en-US" sz="900">
                          <a:effectLst/>
                        </a:rPr>
                        <a:t>Document</a:t>
                      </a:r>
                      <a:endParaRPr lang="en-US" sz="9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900">
                          <a:effectLst/>
                        </a:rPr>
                        <a:t>Title</a:t>
                      </a:r>
                      <a:endParaRPr lang="en-US" sz="9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900">
                          <a:effectLst/>
                        </a:rPr>
                        <a:t>To</a:t>
                      </a:r>
                      <a:endParaRPr lang="en-US" sz="9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900">
                          <a:effectLst/>
                        </a:rPr>
                        <a:t>Cc</a:t>
                      </a:r>
                      <a:endParaRPr lang="en-US" sz="9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900">
                          <a:effectLst/>
                        </a:rPr>
                        <a:t>reply to i/c LS</a:t>
                      </a:r>
                      <a:endParaRPr lang="en-US" sz="9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53215601"/>
                  </a:ext>
                </a:extLst>
              </a:tr>
              <a:tr h="642684">
                <a:tc>
                  <a:txBody>
                    <a:bodyPr/>
                    <a:lstStyle/>
                    <a:p>
                      <a:pPr marL="0" marR="0">
                        <a:lnSpc>
                          <a:spcPct val="107000"/>
                        </a:lnSpc>
                        <a:spcBef>
                          <a:spcPts val="0"/>
                        </a:spcBef>
                        <a:spcAft>
                          <a:spcPts val="0"/>
                        </a:spcAft>
                      </a:pPr>
                      <a:r>
                        <a:rPr lang="en-US" sz="800">
                          <a:effectLst/>
                        </a:rPr>
                        <a:t>S4-230329</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Reply LS to ON ETSI TS 103 720 (5G BROADCAST SYSTEM FOR LINEAR TV AND RADIO SERVICES; LTE-BASED 5G TERRESTRIAL BROADCAST SYSTEM) SECOND VERSION</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 </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38910383"/>
                  </a:ext>
                </a:extLst>
              </a:tr>
              <a:tr h="251397">
                <a:tc>
                  <a:txBody>
                    <a:bodyPr/>
                    <a:lstStyle/>
                    <a:p>
                      <a:pPr marL="0" marR="0">
                        <a:lnSpc>
                          <a:spcPct val="107000"/>
                        </a:lnSpc>
                        <a:spcBef>
                          <a:spcPts val="0"/>
                        </a:spcBef>
                        <a:spcAft>
                          <a:spcPts val="0"/>
                        </a:spcAft>
                      </a:pPr>
                      <a:r>
                        <a:rPr lang="en-US" sz="800">
                          <a:effectLst/>
                        </a:rPr>
                        <a:t>S4-230346</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Reply LS on security architecture for 5G multicast-broadcast services</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SA3</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SA2, CT4</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S4-230013</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71921263"/>
                  </a:ext>
                </a:extLst>
              </a:tr>
              <a:tr h="251397">
                <a:tc>
                  <a:txBody>
                    <a:bodyPr/>
                    <a:lstStyle/>
                    <a:p>
                      <a:pPr marL="0" marR="0">
                        <a:lnSpc>
                          <a:spcPct val="107000"/>
                        </a:lnSpc>
                        <a:spcBef>
                          <a:spcPts val="0"/>
                        </a:spcBef>
                        <a:spcAft>
                          <a:spcPts val="0"/>
                        </a:spcAft>
                      </a:pPr>
                      <a:r>
                        <a:rPr lang="en-US" sz="800">
                          <a:effectLst/>
                        </a:rPr>
                        <a:t>S4-230347</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Draft Reply LS on ID of MBS session in MBS QoE configuration</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RAN3</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SA5</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R3-226916</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20868991"/>
                  </a:ext>
                </a:extLst>
              </a:tr>
              <a:tr h="251397">
                <a:tc>
                  <a:txBody>
                    <a:bodyPr/>
                    <a:lstStyle/>
                    <a:p>
                      <a:pPr marL="0" marR="0">
                        <a:lnSpc>
                          <a:spcPct val="107000"/>
                        </a:lnSpc>
                        <a:spcBef>
                          <a:spcPts val="0"/>
                        </a:spcBef>
                        <a:spcAft>
                          <a:spcPts val="0"/>
                        </a:spcAft>
                      </a:pPr>
                      <a:r>
                        <a:rPr lang="en-US" sz="800">
                          <a:effectLst/>
                        </a:rPr>
                        <a:t>S4-230369</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Reply LS on QoE measurements in RRC IDLE INACTIVE states</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RAN2</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RAN3, SA5</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R2-2213054</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89517222"/>
                  </a:ext>
                </a:extLst>
              </a:tr>
              <a:tr h="251397">
                <a:tc>
                  <a:txBody>
                    <a:bodyPr/>
                    <a:lstStyle/>
                    <a:p>
                      <a:pPr marL="0" marR="0">
                        <a:lnSpc>
                          <a:spcPct val="107000"/>
                        </a:lnSpc>
                        <a:spcBef>
                          <a:spcPts val="0"/>
                        </a:spcBef>
                        <a:spcAft>
                          <a:spcPts val="0"/>
                        </a:spcAft>
                      </a:pPr>
                      <a:r>
                        <a:rPr lang="en-US" sz="800">
                          <a:effectLst/>
                        </a:rPr>
                        <a:t>S4-230408</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Reply LS to GSMA TSG on operation DCMTSI client in terminal definition</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GSMA TSG</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 </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92644639"/>
                  </a:ext>
                </a:extLst>
              </a:tr>
              <a:tr h="251397">
                <a:tc>
                  <a:txBody>
                    <a:bodyPr/>
                    <a:lstStyle/>
                    <a:p>
                      <a:pPr marL="0" marR="0">
                        <a:lnSpc>
                          <a:spcPct val="107000"/>
                        </a:lnSpc>
                        <a:spcBef>
                          <a:spcPts val="0"/>
                        </a:spcBef>
                        <a:spcAft>
                          <a:spcPts val="0"/>
                        </a:spcAft>
                      </a:pPr>
                      <a:r>
                        <a:rPr lang="en-US" sz="800">
                          <a:effectLst/>
                        </a:rPr>
                        <a:t>S4-230419</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LS on the Design of RTP Header Extension for PDU set handling</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SA2</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RAN2</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 </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89830341"/>
                  </a:ext>
                </a:extLst>
              </a:tr>
              <a:tr h="251397">
                <a:tc>
                  <a:txBody>
                    <a:bodyPr/>
                    <a:lstStyle/>
                    <a:p>
                      <a:pPr marL="0" marR="0">
                        <a:lnSpc>
                          <a:spcPct val="107000"/>
                        </a:lnSpc>
                        <a:spcBef>
                          <a:spcPts val="0"/>
                        </a:spcBef>
                        <a:spcAft>
                          <a:spcPts val="0"/>
                        </a:spcAft>
                      </a:pPr>
                      <a:r>
                        <a:rPr lang="en-US" sz="800">
                          <a:effectLst/>
                        </a:rPr>
                        <a:t>S4-230431</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An invitation to join the SA4 Gender Diversity Committee Meetings</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3GPP SA, 3GPP SA1, 3GPP SA2, 3GPP SA3, 3GPP SA5, 3GPP SA6</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7300292"/>
                  </a:ext>
                </a:extLst>
              </a:tr>
              <a:tr h="251397">
                <a:tc>
                  <a:txBody>
                    <a:bodyPr/>
                    <a:lstStyle/>
                    <a:p>
                      <a:pPr marL="0" marR="0">
                        <a:lnSpc>
                          <a:spcPct val="107000"/>
                        </a:lnSpc>
                        <a:spcBef>
                          <a:spcPts val="0"/>
                        </a:spcBef>
                        <a:spcAft>
                          <a:spcPts val="0"/>
                        </a:spcAft>
                      </a:pPr>
                      <a:r>
                        <a:rPr lang="en-US" sz="800">
                          <a:effectLst/>
                        </a:rPr>
                        <a:t>S4-230432</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LS on 5G-Advanced formats and codecs for messaging services</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GSMA NG, GSMA TSG</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a:effectLst/>
                        </a:rPr>
                        <a:t>-</a:t>
                      </a:r>
                      <a:endParaRPr lang="en-US" sz="9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800" dirty="0">
                          <a:effectLst/>
                        </a:rPr>
                        <a:t>-</a:t>
                      </a:r>
                      <a:endParaRPr lang="en-US" sz="9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09384899"/>
                  </a:ext>
                </a:extLst>
              </a:tr>
            </a:tbl>
          </a:graphicData>
        </a:graphic>
      </p:graphicFrame>
    </p:spTree>
    <p:extLst>
      <p:ext uri="{BB962C8B-B14F-4D97-AF65-F5344CB8AC3E}">
        <p14:creationId xmlns:p14="http://schemas.microsoft.com/office/powerpoint/2010/main" val="55663132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SA#98-e to SA4:</a:t>
            </a:r>
          </a:p>
          <a:p>
            <a:pPr lvl="1">
              <a:lnSpc>
                <a:spcPct val="90000"/>
              </a:lnSpc>
              <a:spcBef>
                <a:spcPts val="900"/>
              </a:spcBef>
            </a:pPr>
            <a:r>
              <a:rPr lang="en-US" altLang="fr-FR" sz="1800" dirty="0">
                <a:cs typeface="Arial" panose="020B0604020202020204" pitchFamily="34" charset="0"/>
              </a:rPr>
              <a:t>AP to SA4 : provide the recommended maximum number of SIs/WIs and optionally available TUs for Rel-19</a:t>
            </a:r>
          </a:p>
          <a:p>
            <a:pPr lvl="2">
              <a:lnSpc>
                <a:spcPct val="90000"/>
              </a:lnSpc>
              <a:spcBef>
                <a:spcPts val="900"/>
              </a:spcBef>
            </a:pPr>
            <a:r>
              <a:rPr lang="en-US" altLang="fr-FR" sz="1400" dirty="0">
                <a:cs typeface="Arial" panose="020B0604020202020204" pitchFamily="34" charset="0"/>
              </a:rPr>
              <a:t>Analysis shows that SA4 can execute up to 16 concurrent SIs/WIs in addition to maintenance work. The number of WID/SID that can be completed within Release 19 will depend on the length of that release and the duration of each WID/SID. </a:t>
            </a:r>
          </a:p>
          <a:p>
            <a:pPr lvl="1">
              <a:lnSpc>
                <a:spcPct val="90000"/>
              </a:lnSpc>
              <a:spcBef>
                <a:spcPts val="900"/>
              </a:spcBef>
            </a:pPr>
            <a:endParaRPr lang="en-US" altLang="fr-FR" sz="1400" dirty="0">
              <a:cs typeface="Arial" panose="020B0604020202020204" pitchFamily="34" charset="0"/>
            </a:endParaRPr>
          </a:p>
          <a:p>
            <a:pPr eaLnBrk="1" hangingPunct="1">
              <a:lnSpc>
                <a:spcPct val="90000"/>
              </a:lnSpc>
              <a:spcBef>
                <a:spcPts val="3000"/>
              </a:spcBef>
            </a:pPr>
            <a:r>
              <a:rPr lang="en-GB" altLang="en-US" dirty="0"/>
              <a:t> Action items from SA4 to SA#99:</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1 new Work Item, 2 revised WIDs and 1 revised Study Item</a:t>
            </a:r>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SA#98-e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(all A.I.s): 8 Dec, 22 Dec (excl. Audio topics and includes a joint session with 5G-MAG), 12 Jan, 9 Feb, 9 Mar, 16 Mar (incl. a joint session with 5G-MAG)</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err="1"/>
              <a:t>eUET</a:t>
            </a:r>
            <a:r>
              <a:rPr lang="en-US" sz="1600" dirty="0"/>
              <a:t>: 30 Jan</a:t>
            </a:r>
          </a:p>
          <a:p>
            <a:pPr lvl="2">
              <a:lnSpc>
                <a:spcPct val="90000"/>
              </a:lnSpc>
              <a:spcBef>
                <a:spcPts val="200"/>
              </a:spcBef>
              <a:tabLst>
                <a:tab pos="1787525" algn="l"/>
                <a:tab pos="3671888" algn="l"/>
              </a:tabLst>
              <a:defRPr/>
            </a:pPr>
            <a:r>
              <a:rPr lang="en-US" sz="1600" dirty="0"/>
              <a:t>ATIAS: 16 Jan, 9 Mar, 17 Mar</a:t>
            </a:r>
          </a:p>
          <a:p>
            <a:pPr lvl="2">
              <a:lnSpc>
                <a:spcPct val="90000"/>
              </a:lnSpc>
              <a:spcBef>
                <a:spcPts val="200"/>
              </a:spcBef>
              <a:tabLst>
                <a:tab pos="1787525" algn="l"/>
                <a:tab pos="3671888" algn="l"/>
              </a:tabLst>
              <a:defRPr/>
            </a:pPr>
            <a:r>
              <a:rPr lang="en-US" sz="1600" dirty="0"/>
              <a:t>IVAS: 16 Dec, 13 Jan, 3 Feb</a:t>
            </a:r>
          </a:p>
          <a:p>
            <a:pPr lvl="1">
              <a:lnSpc>
                <a:spcPct val="90000"/>
              </a:lnSpc>
              <a:spcBef>
                <a:spcPts val="200"/>
              </a:spcBef>
              <a:tabLst>
                <a:tab pos="1787525" algn="l"/>
                <a:tab pos="3671888" algn="l"/>
              </a:tabLst>
              <a:defRPr/>
            </a:pPr>
            <a:r>
              <a:rPr lang="en-US" sz="2000" dirty="0"/>
              <a:t>RTC SWG (all A.I.s): 14 Dec, 11 Jan, 1 Feb, 15 Mar</a:t>
            </a:r>
          </a:p>
          <a:p>
            <a:pPr lvl="1">
              <a:lnSpc>
                <a:spcPct val="90000"/>
              </a:lnSpc>
              <a:spcBef>
                <a:spcPts val="200"/>
              </a:spcBef>
              <a:tabLst>
                <a:tab pos="1787525" algn="l"/>
                <a:tab pos="3671888" algn="l"/>
              </a:tabLst>
              <a:defRPr/>
            </a:pPr>
            <a:r>
              <a:rPr lang="en-US" sz="2000" dirty="0"/>
              <a:t>Video SWG (all A.I.s): 6 Dec, 7 Feb, 14 Mar</a:t>
            </a:r>
            <a:endParaRPr lang="en-GB" altLang="en-US" sz="1200" dirty="0"/>
          </a:p>
          <a:p>
            <a:pPr>
              <a:defRPr/>
            </a:pPr>
            <a:r>
              <a:rPr lang="fi-FI" sz="2400" dirty="0"/>
              <a:t>SA4 plenary meetings</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927039965"/>
              </p:ext>
            </p:extLst>
          </p:nvPr>
        </p:nvGraphicFramePr>
        <p:xfrm>
          <a:off x="1824637" y="4856147"/>
          <a:ext cx="7559675" cy="79426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u="none" dirty="0">
                          <a:solidFill>
                            <a:schemeClr val="tx1"/>
                          </a:solidFill>
                          <a:latin typeface="+mn-lt"/>
                          <a:cs typeface="Arial" panose="020B0604020202020204" pitchFamily="34" charset="0"/>
                        </a:rPr>
                        <a:t>SA4#122</a:t>
                      </a:r>
                      <a:endParaRPr lang="en-US" sz="1400" b="0" u="none"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February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E3MAG, Venue: Athens, Greece</a:t>
                      </a: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(all A.I.s): 30 Mar</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err="1"/>
              <a:t>eUET</a:t>
            </a:r>
            <a:r>
              <a:rPr lang="en-US" sz="1600" dirty="0"/>
              <a:t> and ISAR: 27 Mar</a:t>
            </a:r>
          </a:p>
          <a:p>
            <a:pPr lvl="2">
              <a:lnSpc>
                <a:spcPct val="90000"/>
              </a:lnSpc>
              <a:spcBef>
                <a:spcPts val="200"/>
              </a:spcBef>
              <a:tabLst>
                <a:tab pos="1787525" algn="l"/>
                <a:tab pos="3671888" algn="l"/>
              </a:tabLst>
              <a:defRPr/>
            </a:pPr>
            <a:r>
              <a:rPr lang="en-US" sz="1600" dirty="0"/>
              <a:t>ATIAS/</a:t>
            </a:r>
            <a:r>
              <a:rPr lang="en-US" sz="1600" dirty="0" err="1"/>
              <a:t>FS_DaCED</a:t>
            </a:r>
            <a:r>
              <a:rPr lang="en-US" sz="1600" dirty="0"/>
              <a:t>: 24 Mar</a:t>
            </a:r>
          </a:p>
          <a:p>
            <a:pPr lvl="2">
              <a:lnSpc>
                <a:spcPct val="90000"/>
              </a:lnSpc>
              <a:spcBef>
                <a:spcPts val="200"/>
              </a:spcBef>
              <a:tabLst>
                <a:tab pos="1787525" algn="l"/>
                <a:tab pos="3671888" algn="l"/>
              </a:tabLst>
              <a:defRPr/>
            </a:pPr>
            <a:r>
              <a:rPr lang="en-US" sz="1600" dirty="0"/>
              <a:t>IVAS: 3 Apr</a:t>
            </a:r>
          </a:p>
          <a:p>
            <a:pPr lvl="1">
              <a:lnSpc>
                <a:spcPct val="90000"/>
              </a:lnSpc>
              <a:spcBef>
                <a:spcPts val="200"/>
              </a:spcBef>
              <a:tabLst>
                <a:tab pos="1787525" algn="l"/>
                <a:tab pos="3671888" algn="l"/>
              </a:tabLst>
              <a:defRPr/>
            </a:pPr>
            <a:r>
              <a:rPr lang="en-US" sz="2000" dirty="0"/>
              <a:t>RTC SWG (all A.I.s): 29 Mar</a:t>
            </a:r>
          </a:p>
          <a:p>
            <a:pPr lvl="1">
              <a:lnSpc>
                <a:spcPct val="90000"/>
              </a:lnSpc>
              <a:spcBef>
                <a:spcPts val="200"/>
              </a:spcBef>
              <a:tabLst>
                <a:tab pos="1787525" algn="l"/>
                <a:tab pos="3671888" algn="l"/>
              </a:tabLst>
              <a:defRPr/>
            </a:pPr>
            <a:r>
              <a:rPr lang="en-US" sz="2000" dirty="0"/>
              <a:t>Video SWG (all A.I.s): 28 Mar</a:t>
            </a:r>
            <a:br>
              <a:rPr lang="en-US" sz="2000" dirty="0"/>
            </a:br>
            <a:endParaRPr lang="en-US" sz="2000" dirty="0"/>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0CDC92EC-0D32-4049-AC9B-97F54D40C8C4}"/>
              </a:ext>
            </a:extLst>
          </p:cNvPr>
          <p:cNvSpPr>
            <a:spLocks noGrp="1"/>
          </p:cNvSpPr>
          <p:nvPr>
            <p:ph idx="1"/>
          </p:nvPr>
        </p:nvSpPr>
        <p:spPr/>
        <p:txBody>
          <a:bodyPr/>
          <a:lstStyle/>
          <a:p>
            <a:pPr>
              <a:spcBef>
                <a:spcPts val="2800"/>
              </a:spcBef>
              <a:defRPr/>
            </a:pPr>
            <a:r>
              <a:rPr lang="en-GB" altLang="en-US" sz="2800" dirty="0"/>
              <a:t>SA4 plenary meetings (2023)</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2C6D5EE7-B37A-44DE-A9A5-2597E3A2B0F8}"/>
              </a:ext>
            </a:extLst>
          </p:cNvPr>
          <p:cNvGraphicFramePr>
            <a:graphicFrameLocks noGrp="1"/>
          </p:cNvGraphicFramePr>
          <p:nvPr>
            <p:extLst>
              <p:ext uri="{D42A27DB-BD31-4B8C-83A1-F6EECF244321}">
                <p14:modId xmlns:p14="http://schemas.microsoft.com/office/powerpoint/2010/main" val="2173055077"/>
              </p:ext>
            </p:extLst>
          </p:nvPr>
        </p:nvGraphicFramePr>
        <p:xfrm>
          <a:off x="2196042" y="2020470"/>
          <a:ext cx="7559675" cy="340131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E3MAG, Venue: Berlin, Germany</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EF3, Venue: Gothenburg, Sweden</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4220495392"/>
              </p:ext>
            </p:extLst>
          </p:nvPr>
        </p:nvGraphicFramePr>
        <p:xfrm>
          <a:off x="2271196" y="1678943"/>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ETSI</a:t>
                      </a:r>
                      <a:r>
                        <a:rPr lang="en-US" sz="1400" b="0" dirty="0">
                          <a:solidFill>
                            <a:schemeClr val="tx1"/>
                          </a:solidFill>
                          <a:latin typeface="+mn-lt"/>
                          <a:cs typeface="Arial" panose="020B0604020202020204" pitchFamily="34" charset="0"/>
                        </a:rPr>
                        <a:t>, Venue: </a:t>
                      </a:r>
                      <a:r>
                        <a:rPr lang="en-US" sz="1400" b="0" u="sng" dirty="0">
                          <a:solidFill>
                            <a:srgbClr val="FF0000"/>
                          </a:solidFill>
                          <a:latin typeface="+mn-lt"/>
                          <a:cs typeface="Arial" panose="020B0604020202020204" pitchFamily="34" charset="0"/>
                        </a:rPr>
                        <a:t>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a:t>
                      </a:r>
                      <a:r>
                        <a:rPr lang="en-US" sz="1400" b="0" u="sng" dirty="0">
                          <a:solidFill>
                            <a:srgbClr val="FF0000"/>
                          </a:solidFill>
                          <a:latin typeface="+mn-lt"/>
                          <a:cs typeface="Arial" panose="020B0604020202020204" pitchFamily="34" charset="0"/>
                        </a:rPr>
                        <a:t>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a:t>
                      </a:r>
                      <a:r>
                        <a:rPr lang="en-US" sz="1400" dirty="0">
                          <a:solidFill>
                            <a:srgbClr val="FF0000"/>
                          </a:solidFill>
                          <a:effectLst/>
                          <a:latin typeface="+mn-lt"/>
                          <a:ea typeface="Calibri" panose="020F0502020204030204" pitchFamily="34" charset="0"/>
                          <a:cs typeface="Arial" panose="020B0604020202020204" pitchFamily="34" charset="0"/>
                        </a:rPr>
                        <a:t>19-23 August </a:t>
                      </a:r>
                      <a:r>
                        <a:rPr lang="en-US" sz="1400" dirty="0">
                          <a:solidFill>
                            <a:schemeClr val="tx1"/>
                          </a:solidFill>
                          <a:effectLst/>
                          <a:latin typeface="+mn-lt"/>
                          <a:ea typeface="Calibri" panose="020F0502020204030204" pitchFamily="34" charset="0"/>
                          <a:cs typeface="Arial" panose="020B0604020202020204" pitchFamily="34" charset="0"/>
                        </a:rPr>
                        <a:t>2024</a:t>
                      </a:r>
                    </a:p>
                    <a:p>
                      <a:pPr marL="0" marR="0" indent="0">
                        <a:spcBef>
                          <a:spcPts val="0"/>
                        </a:spcBef>
                        <a:spcAft>
                          <a:spcPts val="0"/>
                        </a:spcAft>
                        <a:buFontTx/>
                        <a:buNone/>
                      </a:pPr>
                      <a:r>
                        <a:rPr lang="en-US" sz="1400"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
                      </a:r>
                      <a:r>
                        <a:rPr lang="en-US" sz="1400" b="0" u="sng" dirty="0">
                          <a:solidFill>
                            <a:srgbClr val="FF0000"/>
                          </a:solidFill>
                          <a:latin typeface="+mn-lt"/>
                          <a:cs typeface="Arial" panose="020B0604020202020204" pitchFamily="34" charset="0"/>
                        </a:rPr>
                        <a:t>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that, as for SA4#121 mega-meeting, the number of F2F participants (160) at SA4#122 collocated meeting in Athens, Greece, is not representative of a regular standalone SA4 F2F meeting.</a:t>
            </a:r>
            <a:br>
              <a:rPr lang="en-US" sz="2000" dirty="0"/>
            </a:br>
            <a:endParaRPr lang="en-US" sz="2000" dirty="0"/>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pic>
        <p:nvPicPr>
          <p:cNvPr id="5" name="Picture 4">
            <a:extLst>
              <a:ext uri="{FF2B5EF4-FFF2-40B4-BE49-F238E27FC236}">
                <a16:creationId xmlns:a16="http://schemas.microsoft.com/office/drawing/2014/main" id="{B55D930D-12E1-7133-7EC0-F74601346F79}"/>
              </a:ext>
            </a:extLst>
          </p:cNvPr>
          <p:cNvPicPr>
            <a:picLocks noChangeAspect="1"/>
          </p:cNvPicPr>
          <p:nvPr/>
        </p:nvPicPr>
        <p:blipFill>
          <a:blip r:embed="rId2"/>
          <a:stretch>
            <a:fillRect/>
          </a:stretch>
        </p:blipFill>
        <p:spPr>
          <a:xfrm>
            <a:off x="528997" y="2305954"/>
            <a:ext cx="5358848" cy="2767824"/>
          </a:xfrm>
          <a:prstGeom prst="rect">
            <a:avLst/>
          </a:prstGeom>
        </p:spPr>
      </p:pic>
      <p:pic>
        <p:nvPicPr>
          <p:cNvPr id="2" name="Picture 1">
            <a:extLst>
              <a:ext uri="{FF2B5EF4-FFF2-40B4-BE49-F238E27FC236}">
                <a16:creationId xmlns:a16="http://schemas.microsoft.com/office/drawing/2014/main" id="{B3AC7EE2-2E68-AC17-F3A5-0BB0B8C3FC86}"/>
              </a:ext>
            </a:extLst>
          </p:cNvPr>
          <p:cNvPicPr>
            <a:picLocks noChangeAspect="1"/>
          </p:cNvPicPr>
          <p:nvPr/>
        </p:nvPicPr>
        <p:blipFill>
          <a:blip r:embed="rId3"/>
          <a:stretch>
            <a:fillRect/>
          </a:stretch>
        </p:blipFill>
        <p:spPr>
          <a:xfrm>
            <a:off x="6239933" y="2293761"/>
            <a:ext cx="5358848" cy="2780017"/>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sz="1600" dirty="0"/>
              <a:t>No CRs prior to Rel-16.</a:t>
            </a:r>
          </a:p>
          <a:p>
            <a:r>
              <a:rPr lang="en-US" sz="1600" dirty="0"/>
              <a:t>Rel-16 corrections on </a:t>
            </a:r>
            <a:r>
              <a:rPr lang="en-US" sz="1600" dirty="0" err="1"/>
              <a:t>QoE</a:t>
            </a:r>
            <a:r>
              <a:rPr lang="en-US" sz="1600" dirty="0"/>
              <a:t> metrics in DASH and MTSI</a:t>
            </a:r>
          </a:p>
          <a:p>
            <a:r>
              <a:rPr lang="en-US" sz="1600" dirty="0"/>
              <a:t>Still a good number of corrections to Rel-17 on</a:t>
            </a:r>
            <a:r>
              <a:rPr lang="en-US" sz="1600" dirty="0">
                <a:solidFill>
                  <a:srgbClr val="000000"/>
                </a:solidFill>
              </a:rPr>
              <a:t> 5MBS, 5GMS, </a:t>
            </a:r>
            <a:r>
              <a:rPr lang="en-US" sz="1600" dirty="0" err="1">
                <a:solidFill>
                  <a:srgbClr val="000000"/>
                </a:solidFill>
              </a:rPr>
              <a:t>eMBMS</a:t>
            </a:r>
            <a:r>
              <a:rPr lang="en-US" sz="1600" dirty="0">
                <a:solidFill>
                  <a:srgbClr val="000000"/>
                </a:solidFill>
              </a:rPr>
              <a:t>, AMR-WB, </a:t>
            </a:r>
            <a:r>
              <a:rPr lang="en-US" sz="1600" dirty="0" err="1"/>
              <a:t>NR_QoE</a:t>
            </a:r>
            <a:r>
              <a:rPr lang="en-US" sz="1600" dirty="0"/>
              <a:t>-Core, ART_LTE-UED, ITT4RT, TEI17</a:t>
            </a:r>
          </a:p>
          <a:p>
            <a:r>
              <a:rPr lang="en-US" sz="1600" dirty="0"/>
              <a:t>Progress on all Rel-18 items (highlights):</a:t>
            </a:r>
          </a:p>
          <a:p>
            <a:pPr lvl="1"/>
            <a:r>
              <a:rPr lang="en-US" sz="1200" dirty="0"/>
              <a:t>Completed Rel-18 Work Item 5GMS_Audio_Ph2 (5G Media Streaming Audio codec phase 2 for 5G-Advanced) as planned</a:t>
            </a:r>
          </a:p>
          <a:p>
            <a:pPr lvl="1"/>
            <a:r>
              <a:rPr lang="en-US" sz="1200" dirty="0">
                <a:solidFill>
                  <a:srgbClr val="000000"/>
                </a:solidFill>
              </a:rPr>
              <a:t>TEI18 CRs to </a:t>
            </a:r>
            <a:r>
              <a:rPr lang="en-US" sz="1200" dirty="0"/>
              <a:t>TR 26.804 (5G media streaming extensions), TR 26.928 (Extended Reality (XR) in 5G), and CR TS 26.118 (Virtual Reality (VR) profiles for streaming applications)</a:t>
            </a:r>
            <a:r>
              <a:rPr lang="en-US" sz="1200" dirty="0">
                <a:solidFill>
                  <a:srgbClr val="000000"/>
                </a:solidFill>
              </a:rPr>
              <a:t>;</a:t>
            </a:r>
          </a:p>
          <a:p>
            <a:pPr lvl="1"/>
            <a:r>
              <a:rPr lang="en-US" altLang="zh-CN" sz="1200" dirty="0">
                <a:cs typeface="Arial" pitchFamily="34" charset="0"/>
              </a:rPr>
              <a:t>IVAS Codec Performance Requirements (IVAS-3)  completed and approved by SA4#122 as 1.0.0</a:t>
            </a:r>
          </a:p>
          <a:p>
            <a:pPr lvl="1"/>
            <a:r>
              <a:rPr lang="en-US" sz="1200" dirty="0"/>
              <a:t>5GMS_Ph2 CRs TS 26.501 (5G Media streaming Stage 2) on Uplink, remote-control-general description; Uplink remote control, fixing Annex A; Uplink Remote Control – procedure; </a:t>
            </a:r>
            <a:r>
              <a:rPr lang="da-DK" sz="1200" dirty="0"/>
              <a:t>UE data processing for AF-based NA; </a:t>
            </a:r>
            <a:r>
              <a:rPr lang="en-US" sz="1200" dirty="0"/>
              <a:t>Downlink Streaming to Media Players with Different Manifests. WID revised with 3 new objectives. </a:t>
            </a:r>
            <a:r>
              <a:rPr lang="en-US" altLang="zh-CN" sz="1200" dirty="0">
                <a:cs typeface="Arial" pitchFamily="34" charset="0"/>
              </a:rPr>
              <a:t>Expect impacts to CT3 Stage 3 on Application Function Event Exposure Service.</a:t>
            </a:r>
            <a:endParaRPr lang="en-US" sz="1200" dirty="0">
              <a:solidFill>
                <a:srgbClr val="000000"/>
              </a:solidFill>
              <a:highlight>
                <a:srgbClr val="FFFF00"/>
              </a:highlight>
            </a:endParaRPr>
          </a:p>
          <a:p>
            <a:r>
              <a:rPr lang="en-US" sz="1600" dirty="0">
                <a:cs typeface="Arial" pitchFamily="34" charset="0"/>
              </a:rPr>
              <a:t>One New Work Item on </a:t>
            </a:r>
            <a:r>
              <a:rPr lang="nn-NO" sz="1600" dirty="0">
                <a:cs typeface="Arial" pitchFamily="34" charset="0"/>
              </a:rPr>
              <a:t>Immersive Audio for Split Rendering Scenarios (ISAR)</a:t>
            </a:r>
          </a:p>
          <a:p>
            <a:r>
              <a:rPr lang="nn-NO" sz="1600" dirty="0">
                <a:cs typeface="Arial" pitchFamily="34" charset="0"/>
              </a:rPr>
              <a:t>AP from SA#98-e: </a:t>
            </a:r>
            <a:r>
              <a:rPr lang="en-US" sz="1600" dirty="0">
                <a:cs typeface="Arial" pitchFamily="34" charset="0"/>
              </a:rPr>
              <a:t>Analysis shows that SA4 can execute up to 16 concurrent SIs/WIs in addition to maintenance work. The number of WID/SID that can be completed within Release 19 will depend on the length of that release and the duration of each WID/SID. </a:t>
            </a:r>
          </a:p>
          <a:p>
            <a:endParaRPr lang="en-US" sz="1600" dirty="0">
              <a:cs typeface="Arial" pitchFamily="34" charset="0"/>
            </a:endParaRPr>
          </a:p>
          <a:p>
            <a:endParaRPr lang="en-US" sz="1800" dirty="0">
              <a:cs typeface="Arial" pitchFamily="34" charset="0"/>
            </a:endParaRPr>
          </a:p>
          <a:p>
            <a:pPr lvl="2"/>
            <a:endParaRPr lang="en-US" sz="1050" dirty="0">
              <a:cs typeface="Arial" pitchFamily="34" charset="0"/>
            </a:endParaRPr>
          </a:p>
          <a:p>
            <a:pPr lvl="1"/>
            <a:endParaRPr lang="en-US" sz="1200" dirty="0"/>
          </a:p>
          <a:p>
            <a:pPr lvl="1"/>
            <a:endParaRPr lang="en-US" sz="1200" dirty="0"/>
          </a:p>
          <a:p>
            <a:pPr lvl="1"/>
            <a:endParaRPr lang="fr-FR" sz="12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94114</TotalTime>
  <Words>6297</Words>
  <Application>Microsoft Office PowerPoint</Application>
  <PresentationFormat>Widescreen</PresentationFormat>
  <Paragraphs>972</Paragraphs>
  <Slides>38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Arial </vt:lpstr>
      <vt:lpstr>Calibri</vt:lpstr>
      <vt:lpstr>Times New Roman</vt:lpstr>
      <vt:lpstr>Office Theme</vt:lpstr>
      <vt:lpstr>     TSG SA WG4 (SA4) Status Report at TSG SA#99    </vt:lpstr>
      <vt:lpstr>Outline</vt:lpstr>
      <vt:lpstr>SA4 leadership and subgroups</vt:lpstr>
      <vt:lpstr>Meetings held since SA#98-e </vt:lpstr>
      <vt:lpstr>Calendar of future meetings - 1</vt:lpstr>
      <vt:lpstr>Calendar of future meetings - 2</vt:lpstr>
      <vt:lpstr>Calendar of future meetings - 3</vt:lpstr>
      <vt:lpstr>SA4 meeting statistics</vt:lpstr>
      <vt:lpstr>SA4 progress highlights </vt:lpstr>
      <vt:lpstr>CRs to features in Release 17 and earlier 1/2</vt:lpstr>
      <vt:lpstr>CRs to features in Release 17 and earlier 2/2</vt:lpstr>
      <vt:lpstr>Overview of work progress  Rel-18 Work Items</vt:lpstr>
      <vt:lpstr>TEI18 CRs</vt:lpstr>
      <vt:lpstr>Immersive Real-time Communication for WebRTC (iRTCW)</vt:lpstr>
      <vt:lpstr>Media Capabilities for Augmented Reality (MeCAR)</vt:lpstr>
      <vt:lpstr>IMS-based AR Conversational Services (IBACS)</vt:lpstr>
      <vt:lpstr>Generic architecture for Real-Time and AR/MR media (GA4RTAR)</vt:lpstr>
      <vt:lpstr>Split Rendering Media Service Enabler (SR_MSE)</vt:lpstr>
      <vt:lpstr>5G Real-time Transport Protocols (5G_RTP)</vt:lpstr>
      <vt:lpstr>Terminal Audio quality performance and Test methods for Immersive Audio Services (ATIAS)</vt:lpstr>
      <vt:lpstr>EVS Codec Extension for Immersive Voice and Audio Services (IVAS_Codec)</vt:lpstr>
      <vt:lpstr>Enhancements to UE Testing (eUET)</vt:lpstr>
      <vt:lpstr>5G Media Streaming Architecture Phase2 (5GMS_Ph2)</vt:lpstr>
      <vt:lpstr>5G Media Streaming Audio codec phase 2 for 5G-Advanced  (5GMS_Audio_Ph2) – Complete !</vt:lpstr>
      <vt:lpstr>Enhanced Multiparty RTT  (MP_RTT)</vt:lpstr>
      <vt:lpstr>Overview of work progress  Study Items</vt:lpstr>
      <vt:lpstr>Feasibility Study on Typical Traffic Characteristics for XR Services and other Media (FS_XRTraffic)</vt:lpstr>
      <vt:lpstr>Feasibility Study on Artificial Intelligence (AI) and Machine Learning (ML) for Media (FS_AI4Media)</vt:lpstr>
      <vt:lpstr>Study on Media Streaming aspects of Network Slicing Phase 2 (FS_MS_NS_Ph2)</vt:lpstr>
      <vt:lpstr>Feasibility Study on the enhancements for immersive Real-time Communication for WebRTC (FS_eiRTCW)</vt:lpstr>
      <vt:lpstr>Feasibility Study on Smartly Tethering AR Glasses (FS_SmarTAR)</vt:lpstr>
      <vt:lpstr>Feasibility Study on AR and MR QoE Metrics (FS_ARMRQoE)</vt:lpstr>
      <vt:lpstr>Study on Diverse audio Capturing system for End-user Devices (FS_DaCED)</vt:lpstr>
      <vt:lpstr>New Work Item(s)</vt:lpstr>
      <vt:lpstr>Immersive Audio for Split Rendering Scenarios (ISAR)</vt:lpstr>
      <vt:lpstr>Dependencies on IETF drafts in SA4</vt:lpstr>
      <vt:lpstr>List of outgoing LSs from SA4#122</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2855</cp:revision>
  <cp:lastPrinted>2016-09-13T11:31:59Z</cp:lastPrinted>
  <dcterms:created xsi:type="dcterms:W3CDTF">2008-08-30T09:32:10Z</dcterms:created>
  <dcterms:modified xsi:type="dcterms:W3CDTF">2023-03-15T23:06:35Z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